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88" r:id="rId4"/>
    <p:sldId id="292" r:id="rId5"/>
    <p:sldId id="265" r:id="rId6"/>
    <p:sldId id="268" r:id="rId7"/>
    <p:sldId id="257" r:id="rId8"/>
    <p:sldId id="289" r:id="rId9"/>
    <p:sldId id="260" r:id="rId10"/>
    <p:sldId id="290" r:id="rId11"/>
    <p:sldId id="291" r:id="rId12"/>
    <p:sldId id="259" r:id="rId13"/>
    <p:sldId id="264" r:id="rId14"/>
    <p:sldId id="267" r:id="rId15"/>
    <p:sldId id="269" r:id="rId16"/>
    <p:sldId id="270" r:id="rId17"/>
    <p:sldId id="271" r:id="rId18"/>
    <p:sldId id="287" r:id="rId19"/>
    <p:sldId id="266" r:id="rId20"/>
    <p:sldId id="293" r:id="rId21"/>
    <p:sldId id="277" r:id="rId22"/>
    <p:sldId id="280" r:id="rId23"/>
    <p:sldId id="278" r:id="rId24"/>
    <p:sldId id="279" r:id="rId25"/>
    <p:sldId id="281" r:id="rId26"/>
    <p:sldId id="283" r:id="rId27"/>
    <p:sldId id="284" r:id="rId28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953735"/>
    <a:srgbClr val="2F742A"/>
    <a:srgbClr val="77933C"/>
    <a:srgbClr val="31859C"/>
    <a:srgbClr val="7030A0"/>
    <a:srgbClr val="CCCCFF"/>
    <a:srgbClr val="CCFFCC"/>
    <a:srgbClr val="FFCCCC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02" autoAdjust="0"/>
    <p:restoredTop sz="87640" autoAdjust="0"/>
  </p:normalViewPr>
  <p:slideViewPr>
    <p:cSldViewPr snapToGrid="0">
      <p:cViewPr varScale="1">
        <p:scale>
          <a:sx n="104" d="100"/>
          <a:sy n="104" d="100"/>
        </p:scale>
        <p:origin x="32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50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Folie mittels Klicken verschieben</a:t>
            </a: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>
                <a:latin typeface="Arial"/>
              </a:rPr>
              <a:t>Format der Notizen mittels Klicken bearbeiten</a:t>
            </a:r>
          </a:p>
        </p:txBody>
      </p:sp>
      <p:sp>
        <p:nvSpPr>
          <p:cNvPr id="12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1400" b="0" strike="noStrike" spc="-1">
                <a:latin typeface="Times New Roman"/>
              </a:rPr>
              <a:t>&lt;Kopfzeile&gt;</a:t>
            </a:r>
          </a:p>
        </p:txBody>
      </p:sp>
      <p:sp>
        <p:nvSpPr>
          <p:cNvPr id="12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de-DE" sz="1400" b="0" strike="noStrike" spc="-1">
                <a:latin typeface="Times New Roman"/>
              </a:rPr>
              <a:t>&lt;Datum/Uhrzeit&gt;</a:t>
            </a:r>
          </a:p>
        </p:txBody>
      </p:sp>
      <p:sp>
        <p:nvSpPr>
          <p:cNvPr id="12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de-DE" sz="1400" b="0" strike="noStrike" spc="-1">
                <a:latin typeface="Times New Roman"/>
              </a:rPr>
              <a:t>&lt;Fußzeile&gt;</a:t>
            </a:r>
          </a:p>
        </p:txBody>
      </p:sp>
      <p:sp>
        <p:nvSpPr>
          <p:cNvPr id="12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4E9C8FEE-D2E4-453D-9903-2E78FB81D30B}" type="slidenum">
              <a:rPr lang="de-DE" sz="1400" b="0" strike="noStrike" spc="-1">
                <a:latin typeface="Times New Roman"/>
              </a:rPr>
              <a:t>‹Nr.›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65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Rectangle 7"/>
          <p:cNvSpPr/>
          <p:nvPr/>
        </p:nvSpPr>
        <p:spPr>
          <a:xfrm>
            <a:off x="3851280" y="9431280"/>
            <a:ext cx="2945160" cy="49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4C136661-CBE8-4125-A671-99A4B6C53B1C}" type="slidenum">
              <a:rPr lang="en-US" sz="1200" b="0" strike="noStrike" spc="-1">
                <a:solidFill>
                  <a:srgbClr val="000000"/>
                </a:solidFill>
                <a:latin typeface="Arial"/>
                <a:ea typeface="+mn-ea"/>
              </a:rPr>
              <a:t>1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41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</p:sp>
      <p:sp>
        <p:nvSpPr>
          <p:cNvPr id="416" name="PlaceHolder 2"/>
          <p:cNvSpPr>
            <a:spLocks noGrp="1"/>
          </p:cNvSpPr>
          <p:nvPr>
            <p:ph type="body"/>
          </p:nvPr>
        </p:nvSpPr>
        <p:spPr>
          <a:xfrm>
            <a:off x="906480" y="4716360"/>
            <a:ext cx="4983840" cy="44661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de-DE" sz="1200" b="0" strike="noStrike" spc="-1" dirty="0">
                <a:latin typeface="Arial"/>
              </a:rPr>
              <a:t>Heute Ergebnisse meiner Doktorarbeit vorstellen.</a:t>
            </a:r>
          </a:p>
          <a:p>
            <a:pPr marL="216000" indent="-21564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de-DE" sz="1200" b="0" strike="noStrike" spc="-1" dirty="0">
                <a:latin typeface="Arial"/>
              </a:rPr>
              <a:t>Darin habe ich ein </a:t>
            </a:r>
            <a:r>
              <a:rPr lang="de-DE" sz="1200" b="0" strike="noStrike" spc="-1" dirty="0" err="1">
                <a:latin typeface="Arial"/>
              </a:rPr>
              <a:t>multireflektions</a:t>
            </a:r>
            <a:r>
              <a:rPr lang="de-DE" sz="1200" b="0" strike="noStrike" spc="-1" dirty="0">
                <a:latin typeface="Arial"/>
              </a:rPr>
              <a:t> </a:t>
            </a:r>
            <a:r>
              <a:rPr lang="de-DE" sz="1200" b="0" strike="noStrike" spc="-1" dirty="0" err="1">
                <a:latin typeface="Arial"/>
              </a:rPr>
              <a:t>flugzeitmassenspektrometer</a:t>
            </a:r>
            <a:r>
              <a:rPr lang="de-DE" sz="1200" b="0" strike="noStrike" spc="-1" dirty="0">
                <a:latin typeface="Arial"/>
              </a:rPr>
              <a:t> weiterentwickelt </a:t>
            </a:r>
          </a:p>
          <a:p>
            <a:pPr marL="216000" indent="-21564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de-DE" sz="1200" b="0" strike="noStrike" spc="-1" dirty="0">
                <a:latin typeface="Arial"/>
              </a:rPr>
              <a:t> und eine Software zur Gerätesteuerung und Datenanalyse geschrieben</a:t>
            </a:r>
          </a:p>
          <a:p>
            <a:pPr marL="216000" indent="-21564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de-DE" sz="1200" b="0" strike="noStrike" spc="-1" dirty="0">
                <a:latin typeface="Arial"/>
              </a:rPr>
              <a:t>Um mit dem Gerät analytische Massenspektrometrie, speziell Strukturaufklärung zu betreiben</a:t>
            </a:r>
          </a:p>
          <a:p>
            <a:pPr marL="216000" indent="-21564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de-DE" sz="1200" b="0" strike="noStrike" spc="-1" dirty="0">
                <a:latin typeface="Arial"/>
              </a:rPr>
              <a:t>Das würde dann gezeigt an einer Probe mit Mittelschwerem Rohöl</a:t>
            </a:r>
          </a:p>
          <a:p>
            <a:pPr marL="216000" indent="-21564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endParaRPr lang="de-DE" sz="1200" b="0" strike="noStrike" spc="-1" dirty="0"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de-DE" sz="1200" b="0" strike="noStrike" spc="-1" dirty="0">
                <a:latin typeface="Arial"/>
              </a:rPr>
              <a:t>0:30</a:t>
            </a:r>
          </a:p>
          <a:p>
            <a:pPr marL="216000" indent="-21564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endParaRPr lang="de-DE" sz="12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</a:t>
            </a:r>
            <a:r>
              <a:rPr lang="de-DE" dirty="0" err="1"/>
              <a:t>system</a:t>
            </a:r>
            <a:r>
              <a:rPr lang="de-DE" dirty="0"/>
              <a:t> wurde dann gebaut, installiert und getestet. </a:t>
            </a:r>
          </a:p>
          <a:p>
            <a:r>
              <a:rPr lang="de-DE" dirty="0"/>
              <a:t>Es gibt hier zwei </a:t>
            </a:r>
            <a:r>
              <a:rPr lang="de-DE" dirty="0" err="1"/>
              <a:t>module</a:t>
            </a:r>
            <a:r>
              <a:rPr lang="de-DE" dirty="0"/>
              <a:t> mit geh </a:t>
            </a:r>
            <a:r>
              <a:rPr lang="de-DE" dirty="0" err="1"/>
              <a:t>Einl</a:t>
            </a:r>
            <a:r>
              <a:rPr lang="de-DE" dirty="0"/>
              <a:t> Kapillare, ein </a:t>
            </a:r>
            <a:r>
              <a:rPr lang="de-DE" dirty="0" err="1"/>
              <a:t>Cs</a:t>
            </a:r>
            <a:r>
              <a:rPr lang="de-DE" dirty="0"/>
              <a:t> Ionen </a:t>
            </a:r>
            <a:r>
              <a:rPr lang="de-DE" dirty="0" err="1"/>
              <a:t>modul</a:t>
            </a:r>
            <a:r>
              <a:rPr lang="de-DE" dirty="0"/>
              <a:t> für Diagnostik , den Jet </a:t>
            </a:r>
            <a:r>
              <a:rPr lang="de-DE" dirty="0" err="1"/>
              <a:t>disruptor</a:t>
            </a:r>
            <a:r>
              <a:rPr lang="de-DE" dirty="0"/>
              <a:t> als Modul, den RF-</a:t>
            </a:r>
            <a:r>
              <a:rPr lang="de-DE" dirty="0" err="1"/>
              <a:t>Carpet</a:t>
            </a:r>
            <a:r>
              <a:rPr lang="de-DE" dirty="0"/>
              <a:t> und Anpassung der Transport-RFQ Länge.</a:t>
            </a:r>
          </a:p>
          <a:p>
            <a:endParaRPr lang="de-DE" dirty="0"/>
          </a:p>
          <a:p>
            <a:r>
              <a:rPr lang="de-DE" dirty="0"/>
              <a:t>Das System wurde Charakterisiert, und mit der Simulation verglichen, z.B. hier der Ionen </a:t>
            </a:r>
            <a:r>
              <a:rPr lang="de-DE" dirty="0" err="1"/>
              <a:t>transport</a:t>
            </a:r>
            <a:r>
              <a:rPr lang="de-DE" dirty="0"/>
              <a:t> des </a:t>
            </a:r>
            <a:r>
              <a:rPr lang="de-DE" dirty="0" err="1"/>
              <a:t>Carpets</a:t>
            </a:r>
            <a:r>
              <a:rPr lang="de-DE" dirty="0"/>
              <a:t> für 195u und 322u Bei </a:t>
            </a:r>
            <a:r>
              <a:rPr lang="de-DE" dirty="0" err="1"/>
              <a:t>versch</a:t>
            </a:r>
            <a:r>
              <a:rPr lang="de-DE" dirty="0"/>
              <a:t> RF Frequenzen und Spannungen.</a:t>
            </a:r>
          </a:p>
          <a:p>
            <a:endParaRPr lang="de-DE" dirty="0"/>
          </a:p>
          <a:p>
            <a:r>
              <a:rPr lang="de-DE" dirty="0"/>
              <a:t>0:50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10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1728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Aber hat das geholfen?</a:t>
            </a:r>
          </a:p>
          <a:p>
            <a:endParaRPr lang="de-DE" dirty="0"/>
          </a:p>
          <a:p>
            <a:r>
              <a:rPr lang="de-DE" dirty="0"/>
              <a:t>Ja! 2 Jahre </a:t>
            </a:r>
            <a:r>
              <a:rPr lang="de-DE" dirty="0" err="1"/>
              <a:t>btr</a:t>
            </a:r>
            <a:r>
              <a:rPr lang="de-DE" dirty="0"/>
              <a:t> mit </a:t>
            </a:r>
            <a:r>
              <a:rPr lang="de-DE" dirty="0" err="1"/>
              <a:t>rohöl</a:t>
            </a:r>
            <a:r>
              <a:rPr lang="de-DE" dirty="0"/>
              <a:t> ohne verstopfen</a:t>
            </a:r>
          </a:p>
          <a:p>
            <a:r>
              <a:rPr lang="de-DE" dirty="0"/>
              <a:t>Paralleler betrieb wunderbar</a:t>
            </a:r>
          </a:p>
          <a:p>
            <a:r>
              <a:rPr lang="de-DE" dirty="0"/>
              <a:t>Keine </a:t>
            </a:r>
            <a:r>
              <a:rPr lang="de-DE" dirty="0" err="1"/>
              <a:t>kurzzeiten</a:t>
            </a:r>
            <a:r>
              <a:rPr lang="de-DE" dirty="0"/>
              <a:t> Memory-Effekte</a:t>
            </a:r>
          </a:p>
          <a:p>
            <a:r>
              <a:rPr lang="de-DE" dirty="0"/>
              <a:t>Langzeiteffekte, z.B. Niederschlag in </a:t>
            </a:r>
            <a:r>
              <a:rPr lang="de-DE" dirty="0" err="1"/>
              <a:t>Capillare</a:t>
            </a:r>
            <a:r>
              <a:rPr lang="de-DE" dirty="0"/>
              <a:t>/Jet </a:t>
            </a:r>
            <a:r>
              <a:rPr lang="de-DE" dirty="0" err="1"/>
              <a:t>Disr</a:t>
            </a:r>
            <a:r>
              <a:rPr lang="de-DE" dirty="0"/>
              <a:t> schnell einfach zu beheben</a:t>
            </a:r>
          </a:p>
          <a:p>
            <a:endParaRPr lang="de-DE" dirty="0"/>
          </a:p>
          <a:p>
            <a:r>
              <a:rPr lang="de-DE" dirty="0"/>
              <a:t>Als Beispiel: Messung mit zwei nano-ESI </a:t>
            </a:r>
            <a:r>
              <a:rPr lang="de-DE" dirty="0" err="1"/>
              <a:t>emittern</a:t>
            </a:r>
            <a:r>
              <a:rPr lang="de-DE" dirty="0"/>
              <a:t> mit unterschiedlichen Betriebsparametern</a:t>
            </a:r>
          </a:p>
          <a:p>
            <a:r>
              <a:rPr lang="de-DE" dirty="0"/>
              <a:t>In der Messung wurde </a:t>
            </a:r>
            <a:r>
              <a:rPr lang="de-DE" dirty="0" err="1"/>
              <a:t>zunäcsht</a:t>
            </a:r>
            <a:r>
              <a:rPr lang="de-DE" dirty="0"/>
              <a:t> Emitter mit Rohöl eingeschaltet, dann der mit Tuning Mix (rot), saubere Überlagerung der Spektren.</a:t>
            </a:r>
          </a:p>
          <a:p>
            <a:r>
              <a:rPr lang="de-DE" dirty="0"/>
              <a:t>Eine Minute nachdem Emitter mit Rohöl aus war c) und 3 Minuten d) so wie das Referenz-Spektrum e).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11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45474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Allgemein wurden außerdem Verbesserungen am Gerät </a:t>
            </a:r>
            <a:r>
              <a:rPr lang="de-DE" noProof="0" dirty="0" err="1"/>
              <a:t>durchgefügrt</a:t>
            </a:r>
            <a:r>
              <a:rPr lang="de-DE" dirty="0"/>
              <a:t>.</a:t>
            </a:r>
          </a:p>
          <a:p>
            <a:r>
              <a:rPr lang="de-DE" dirty="0"/>
              <a:t>Vor benötigt man einiges an Vorbereitungszeit für gute Parameter, speziell bei geänderten Massenbereichen.</a:t>
            </a:r>
          </a:p>
          <a:p>
            <a:r>
              <a:rPr lang="de-DE" dirty="0"/>
              <a:t>Jetzt skaliert die Software Parameter automatisch, sodass neue Messungen in wenigen Minuten aufgesetzt sind und zuverlässig Auflösung und Genauigkeit erreichen.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12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95251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letzte Instrumentelle Verbesserung, die ich zeigen möchte, ist die Möglichkeit für MS^4</a:t>
            </a:r>
          </a:p>
          <a:p>
            <a:r>
              <a:rPr lang="de-DE" dirty="0"/>
              <a:t>Durch das Verketten einer zweiter Zeitsequenzsteuerung und anpassen von Schema, Software und Spannungen lässt sich nun schnell zwischen MS^1-4 umschalten.</a:t>
            </a:r>
          </a:p>
          <a:p>
            <a:r>
              <a:rPr lang="de-DE" dirty="0"/>
              <a:t>Als Beispiel wird hier eine Messung von </a:t>
            </a:r>
            <a:r>
              <a:rPr lang="de-DE" dirty="0" err="1"/>
              <a:t>Hexamethoxyphosphazene</a:t>
            </a:r>
            <a:r>
              <a:rPr lang="de-DE" dirty="0"/>
              <a:t> aus dem Agilent Tuning Mix gezeigt.</a:t>
            </a:r>
          </a:p>
          <a:p>
            <a:r>
              <a:rPr lang="de-DE" dirty="0"/>
              <a:t>Es wird hier wiederholt ein Molekül mit </a:t>
            </a:r>
            <a:r>
              <a:rPr lang="de-DE" dirty="0" err="1"/>
              <a:t>effizienzen</a:t>
            </a:r>
            <a:r>
              <a:rPr lang="de-DE" dirty="0"/>
              <a:t> über 60% isoliert und mit unterschiedlichen CID-Stärken fragmentiert bis zum MS^4 Spektrum unten.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13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29260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Nun nochmal auf die Software zurückkommen</a:t>
            </a:r>
          </a:p>
          <a:p>
            <a:r>
              <a:rPr lang="de-DE" dirty="0"/>
              <a:t>Eine Bedeutendes Feature betrifft die </a:t>
            </a:r>
            <a:r>
              <a:rPr lang="de-DE" dirty="0" err="1"/>
              <a:t>Zeitablaufsteuerng</a:t>
            </a:r>
            <a:r>
              <a:rPr lang="de-DE" dirty="0"/>
              <a:t>, das sogenannte </a:t>
            </a:r>
            <a:r>
              <a:rPr lang="de-DE" dirty="0" err="1"/>
              <a:t>Triggersystem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Mit </a:t>
            </a:r>
            <a:r>
              <a:rPr lang="de-DE" dirty="0" err="1"/>
              <a:t>re-trapping</a:t>
            </a:r>
            <a:r>
              <a:rPr lang="de-DE" dirty="0"/>
              <a:t>, Spiegeln und TOF </a:t>
            </a:r>
            <a:r>
              <a:rPr lang="de-DE" dirty="0" err="1"/>
              <a:t>detektion</a:t>
            </a:r>
            <a:r>
              <a:rPr lang="de-DE" dirty="0"/>
              <a:t> ist präzises Schalten notwendig.</a:t>
            </a:r>
          </a:p>
          <a:p>
            <a:r>
              <a:rPr lang="de-DE" dirty="0"/>
              <a:t>Gleichzeitig sollte die Steuerung flexible und einfach für z.B. wechseln der Masse oder </a:t>
            </a:r>
            <a:r>
              <a:rPr lang="de-DE" dirty="0" err="1"/>
              <a:t>MS^n</a:t>
            </a:r>
            <a:r>
              <a:rPr lang="de-DE" dirty="0"/>
              <a:t> sein</a:t>
            </a:r>
          </a:p>
          <a:p>
            <a:r>
              <a:rPr lang="de-DE" dirty="0"/>
              <a:t>Transport der Masse erfordert </a:t>
            </a:r>
            <a:r>
              <a:rPr lang="de-DE" dirty="0" err="1"/>
              <a:t>ausßerdem</a:t>
            </a:r>
            <a:r>
              <a:rPr lang="de-DE" dirty="0"/>
              <a:t> </a:t>
            </a:r>
            <a:r>
              <a:rPr lang="de-DE" dirty="0" err="1"/>
              <a:t>anpassung</a:t>
            </a:r>
            <a:r>
              <a:rPr lang="de-DE" dirty="0"/>
              <a:t> der RFQ RF </a:t>
            </a:r>
            <a:r>
              <a:rPr lang="de-DE" dirty="0" err="1"/>
              <a:t>frequenzen</a:t>
            </a:r>
            <a:endParaRPr lang="de-DE" dirty="0"/>
          </a:p>
          <a:p>
            <a:endParaRPr lang="de-DE" dirty="0"/>
          </a:p>
          <a:p>
            <a:r>
              <a:rPr lang="de-DE" dirty="0"/>
              <a:t>Hierzu hat die AG, genauer CJ ein FPGA basierte System gebaut, welche HV-</a:t>
            </a:r>
            <a:r>
              <a:rPr lang="de-DE" dirty="0" err="1"/>
              <a:t>Pulser</a:t>
            </a:r>
            <a:r>
              <a:rPr lang="de-DE" dirty="0"/>
              <a:t> und RF Verstärker mit TTL </a:t>
            </a:r>
            <a:r>
              <a:rPr lang="de-DE" dirty="0" err="1"/>
              <a:t>signalen</a:t>
            </a:r>
            <a:r>
              <a:rPr lang="de-DE" dirty="0"/>
              <a:t> mit 5ns Präzision versorgen kann.</a:t>
            </a:r>
          </a:p>
          <a:p>
            <a:endParaRPr lang="de-DE" dirty="0"/>
          </a:p>
          <a:p>
            <a:r>
              <a:rPr lang="de-DE" dirty="0" err="1"/>
              <a:t>TOFControl</a:t>
            </a:r>
            <a:r>
              <a:rPr lang="de-DE" dirty="0"/>
              <a:t> kann dieses Gerät steuern, hat eine intuitive </a:t>
            </a:r>
            <a:r>
              <a:rPr lang="de-DE" dirty="0" err="1"/>
              <a:t>Oberläche</a:t>
            </a:r>
            <a:r>
              <a:rPr lang="de-DE" dirty="0"/>
              <a:t> und kann benötigte Zeitspannen automatisch berechnen.</a:t>
            </a:r>
          </a:p>
          <a:p>
            <a:r>
              <a:rPr lang="de-DE" dirty="0"/>
              <a:t>Es bietet eine ein-klick-Lösung für das Umschalten auf </a:t>
            </a:r>
            <a:r>
              <a:rPr lang="de-DE" dirty="0" err="1"/>
              <a:t>MS^n</a:t>
            </a:r>
            <a:r>
              <a:rPr lang="de-DE" dirty="0"/>
              <a:t> an und passt die RFQ und </a:t>
            </a:r>
            <a:r>
              <a:rPr lang="de-DE" dirty="0" err="1"/>
              <a:t>Carpet</a:t>
            </a:r>
            <a:r>
              <a:rPr lang="de-DE" dirty="0"/>
              <a:t> Frequenzen an die Zielmasse an. </a:t>
            </a:r>
          </a:p>
          <a:p>
            <a:r>
              <a:rPr lang="de-DE" dirty="0"/>
              <a:t>Außerdem ermöglicht die Einbindung in die Software, Parameter </a:t>
            </a:r>
            <a:r>
              <a:rPr lang="de-DE" dirty="0" err="1"/>
              <a:t>scans</a:t>
            </a:r>
            <a:r>
              <a:rPr lang="de-DE" dirty="0"/>
              <a:t> und Einbindung in Feedback-loops zu den aufgenommenen Daten.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14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7612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 zweiter wichtiger Teil der Software beschäftigt sich mit Spannungs-Schwankungen.</a:t>
            </a:r>
          </a:p>
          <a:p>
            <a:r>
              <a:rPr lang="de-DE" dirty="0"/>
              <a:t>Ohne Korrektur können durch z.B. Temperatur ausgelöste Spannungsschwankungen die TOF verzerren und die Auflösung reduzieren.</a:t>
            </a:r>
          </a:p>
          <a:p>
            <a:endParaRPr lang="de-DE" dirty="0"/>
          </a:p>
          <a:p>
            <a:r>
              <a:rPr lang="de-DE" dirty="0"/>
              <a:t>Dazu bietet </a:t>
            </a:r>
            <a:r>
              <a:rPr lang="de-DE" dirty="0" err="1"/>
              <a:t>TOFControl</a:t>
            </a:r>
            <a:r>
              <a:rPr lang="de-DE" dirty="0"/>
              <a:t> zwei Lösungen.</a:t>
            </a:r>
          </a:p>
          <a:p>
            <a:endParaRPr lang="de-DE" dirty="0"/>
          </a:p>
          <a:p>
            <a:r>
              <a:rPr lang="de-DE" dirty="0"/>
              <a:t>Die erste ist eine Analyse-technik, time </a:t>
            </a:r>
            <a:r>
              <a:rPr lang="de-DE" dirty="0" err="1"/>
              <a:t>resolved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(TRC) , die Rohdaten unverändert lässt. Anhand eines </a:t>
            </a:r>
            <a:r>
              <a:rPr lang="de-DE" dirty="0" err="1"/>
              <a:t>Kalibranten</a:t>
            </a:r>
            <a:r>
              <a:rPr lang="de-DE" dirty="0"/>
              <a:t> wir stattdessen die Multiturn </a:t>
            </a:r>
            <a:r>
              <a:rPr lang="de-DE" dirty="0" err="1"/>
              <a:t>calib</a:t>
            </a:r>
            <a:r>
              <a:rPr lang="de-DE" dirty="0"/>
              <a:t>. Über den Messverlauf angepasst. Dabei helfen diverse Filter und Fit-Modelle um Verzerrungen zu </a:t>
            </a:r>
            <a:r>
              <a:rPr lang="de-DE" dirty="0" err="1"/>
              <a:t>verhidern</a:t>
            </a:r>
            <a:r>
              <a:rPr lang="de-DE" dirty="0"/>
              <a:t>. Im Beispiel wurde über ein </a:t>
            </a:r>
            <a:r>
              <a:rPr lang="de-DE" dirty="0" err="1"/>
              <a:t>Kalibrant</a:t>
            </a:r>
            <a:r>
              <a:rPr lang="de-DE" dirty="0"/>
              <a:t> über 2 Tage gemessen und mit die TRC wieder in eine gute </a:t>
            </a:r>
            <a:r>
              <a:rPr lang="de-DE" dirty="0" err="1"/>
              <a:t>Peakform</a:t>
            </a:r>
            <a:r>
              <a:rPr lang="de-DE" dirty="0"/>
              <a:t> und Auflösung erreicht</a:t>
            </a:r>
          </a:p>
          <a:p>
            <a:endParaRPr lang="de-DE" dirty="0"/>
          </a:p>
          <a:p>
            <a:r>
              <a:rPr lang="de-DE" dirty="0"/>
              <a:t>Die zweite benutzt einen Feedback-Loop um Spannungen anzupassen, welche die TOF stabilisieren. </a:t>
            </a:r>
          </a:p>
          <a:p>
            <a:r>
              <a:rPr lang="de-DE" dirty="0"/>
              <a:t>Das hat den </a:t>
            </a:r>
            <a:r>
              <a:rPr lang="de-DE" dirty="0" err="1"/>
              <a:t>vorteil</a:t>
            </a:r>
            <a:r>
              <a:rPr lang="de-DE" dirty="0"/>
              <a:t>, dass z.B. das </a:t>
            </a:r>
            <a:r>
              <a:rPr lang="de-DE" dirty="0" err="1"/>
              <a:t>re</a:t>
            </a:r>
            <a:r>
              <a:rPr lang="de-DE" dirty="0"/>
              <a:t>-</a:t>
            </a:r>
            <a:r>
              <a:rPr lang="de-DE" dirty="0" err="1"/>
              <a:t>trapping</a:t>
            </a:r>
            <a:r>
              <a:rPr lang="de-DE" dirty="0"/>
              <a:t>-Fenster statisch bleiben kann. Gleichzeitiges anpassen von zwei Spannungen minimiert eingebrachte Fehler</a:t>
            </a:r>
          </a:p>
          <a:p>
            <a:endParaRPr lang="de-DE" dirty="0"/>
          </a:p>
          <a:p>
            <a:r>
              <a:rPr lang="de-DE" dirty="0"/>
              <a:t>Kombination von beiden Methoden (blau) ist dabei Optimal.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15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9042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letzte Software Feature, dass ich vorstellen möchte, ist die Peak Identifizierung.</a:t>
            </a:r>
          </a:p>
          <a:p>
            <a:endParaRPr lang="de-DE" dirty="0"/>
          </a:p>
          <a:p>
            <a:r>
              <a:rPr lang="de-DE" dirty="0"/>
              <a:t>Wie zu </a:t>
            </a:r>
            <a:r>
              <a:rPr lang="de-DE" dirty="0" err="1"/>
              <a:t>bgeinn</a:t>
            </a:r>
            <a:r>
              <a:rPr lang="de-DE" dirty="0"/>
              <a:t> erwähnt benötigt man Summenformeln, um auf </a:t>
            </a:r>
            <a:r>
              <a:rPr lang="de-DE" dirty="0" err="1"/>
              <a:t>Fragmentationsprozesse</a:t>
            </a:r>
            <a:r>
              <a:rPr lang="de-DE" dirty="0"/>
              <a:t> prüfen zu können.</a:t>
            </a:r>
          </a:p>
          <a:p>
            <a:r>
              <a:rPr lang="de-DE" dirty="0"/>
              <a:t>Bei großen Molekülen und endlicher Genauigkeit, und </a:t>
            </a:r>
            <a:r>
              <a:rPr lang="de-DE" dirty="0" err="1"/>
              <a:t>ggf</a:t>
            </a:r>
            <a:r>
              <a:rPr lang="de-DE" dirty="0"/>
              <a:t> unbekannter ergibt sich eine große Anzahl an Kandidaten.</a:t>
            </a:r>
          </a:p>
          <a:p>
            <a:endParaRPr lang="de-DE" dirty="0"/>
          </a:p>
          <a:p>
            <a:r>
              <a:rPr lang="de-DE" dirty="0"/>
              <a:t>Die Software bietet einen intelligenten Algorithmus an, der innerhalb von Sekunden über Kombinatorik auf Basis der </a:t>
            </a:r>
            <a:r>
              <a:rPr lang="de-DE" dirty="0" err="1"/>
              <a:t>Nubase</a:t>
            </a:r>
            <a:r>
              <a:rPr lang="de-DE" dirty="0"/>
              <a:t> 2020 Datenbank eine Liste von Formeln anbietet.</a:t>
            </a:r>
          </a:p>
          <a:p>
            <a:r>
              <a:rPr lang="de-DE" dirty="0"/>
              <a:t>Es gibt eine intuitive </a:t>
            </a:r>
            <a:r>
              <a:rPr lang="de-DE" dirty="0" err="1"/>
              <a:t>Overfläche</a:t>
            </a:r>
            <a:r>
              <a:rPr lang="de-DE" dirty="0"/>
              <a:t> und die Möglichkeit für Parameter </a:t>
            </a:r>
            <a:r>
              <a:rPr lang="de-DE" dirty="0" err="1"/>
              <a:t>scans</a:t>
            </a:r>
            <a:r>
              <a:rPr lang="de-DE" dirty="0"/>
              <a:t>, aber auch Filter z.B. auf Halbwertszeiten, Isotopenverhältnissen oder Präkursor Moleküle.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16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98633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Der Letzte Punkt, den ich den Verbesserungen ansprechen möchte ist eine neue Analyse Technik.</a:t>
            </a:r>
          </a:p>
          <a:p>
            <a:endParaRPr lang="de-DE" dirty="0"/>
          </a:p>
          <a:p>
            <a:r>
              <a:rPr lang="de-DE" dirty="0"/>
              <a:t>Im allgemeinen haben MR-TOF-MS das Problem, das bei eindeutiger </a:t>
            </a:r>
            <a:r>
              <a:rPr lang="de-DE" dirty="0" err="1"/>
              <a:t>Turnzahl</a:t>
            </a:r>
            <a:r>
              <a:rPr lang="de-DE" dirty="0"/>
              <a:t> mit steigendem Auflösungsvermögen das Massenfenster schrumpft.</a:t>
            </a:r>
          </a:p>
          <a:p>
            <a:r>
              <a:rPr lang="de-DE" dirty="0"/>
              <a:t>Gerade bei Analyse von Zusammensetzungen ist aber ein breites Massenfenster notwendig.</a:t>
            </a:r>
          </a:p>
          <a:p>
            <a:r>
              <a:rPr lang="de-DE" dirty="0"/>
              <a:t>Den Bereich abzuscannen hat allerdings Probleme bei Schwankungen in TOF </a:t>
            </a:r>
            <a:r>
              <a:rPr lang="de-DE" dirty="0" err="1"/>
              <a:t>bzgl</a:t>
            </a:r>
            <a:r>
              <a:rPr lang="de-DE" dirty="0"/>
              <a:t> Kalibration und Ionenstrom </a:t>
            </a:r>
            <a:r>
              <a:rPr lang="de-DE" dirty="0" err="1"/>
              <a:t>bzgl</a:t>
            </a:r>
            <a:r>
              <a:rPr lang="de-DE" dirty="0"/>
              <a:t> Verhältnisse.</a:t>
            </a:r>
          </a:p>
          <a:p>
            <a:endParaRPr lang="de-DE" dirty="0"/>
          </a:p>
          <a:p>
            <a:r>
              <a:rPr lang="de-DE" dirty="0"/>
              <a:t>Stattdessen benutzen wir für die Ergebnisse Turn </a:t>
            </a:r>
            <a:r>
              <a:rPr lang="de-DE" dirty="0" err="1"/>
              <a:t>Deconvolution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In der ersten Phase ermitteln wir ein </a:t>
            </a:r>
            <a:r>
              <a:rPr lang="de-DE" dirty="0" err="1"/>
              <a:t>Ref</a:t>
            </a:r>
            <a:r>
              <a:rPr lang="de-DE" dirty="0"/>
              <a:t> MS mit niedriger Auflösung und Genauigkeit Verhältnis-Referenz und Basis der Messung</a:t>
            </a:r>
          </a:p>
          <a:p>
            <a:r>
              <a:rPr lang="de-DE" dirty="0"/>
              <a:t>Dieses wird in Gruppen eingeteilt, je nach Anzahl der Massenlinien </a:t>
            </a:r>
            <a:r>
              <a:rPr lang="de-DE" dirty="0" err="1"/>
              <a:t>eta</a:t>
            </a:r>
            <a:r>
              <a:rPr lang="de-DE" dirty="0"/>
              <a:t> 20u/e breit.</a:t>
            </a:r>
          </a:p>
          <a:p>
            <a:endParaRPr lang="de-DE" dirty="0"/>
          </a:p>
          <a:p>
            <a:r>
              <a:rPr lang="de-DE" dirty="0"/>
              <a:t>Für jede Gruppe wird dann ein Spektrum eindeutiger Massenachse und etwas höherer Auflösung bestimmt. </a:t>
            </a:r>
          </a:p>
          <a:p>
            <a:r>
              <a:rPr lang="de-DE" dirty="0"/>
              <a:t>Die Gemessenen Werte wandelt eine Software in ein Setting um für die dritte Phase um.</a:t>
            </a:r>
          </a:p>
          <a:p>
            <a:endParaRPr lang="de-DE" dirty="0"/>
          </a:p>
          <a:p>
            <a:r>
              <a:rPr lang="de-DE" dirty="0"/>
              <a:t>Hier wird nun für jede Gruppe ein Spektrum gemessen, in welchem die Massenlinien unterschiedlich viele Umläufe gemacht haben.</a:t>
            </a:r>
          </a:p>
          <a:p>
            <a:r>
              <a:rPr lang="de-DE" dirty="0"/>
              <a:t>Setting ist so gewählt, dass keine Massenlinie überlappt und an erwarteter Position kommen zur </a:t>
            </a:r>
            <a:r>
              <a:rPr lang="de-DE" dirty="0" err="1"/>
              <a:t>identifizierung</a:t>
            </a:r>
            <a:r>
              <a:rPr lang="de-DE" dirty="0"/>
              <a:t> der </a:t>
            </a:r>
            <a:r>
              <a:rPr lang="de-DE" dirty="0" err="1"/>
              <a:t>Turnzahl</a:t>
            </a:r>
            <a:r>
              <a:rPr lang="de-DE" dirty="0"/>
              <a:t>.</a:t>
            </a:r>
          </a:p>
          <a:p>
            <a:r>
              <a:rPr lang="de-DE" dirty="0"/>
              <a:t>Daraus kann der Massenwert mit der höchsten verfügbaren Genauigkeit bestimmt werden.</a:t>
            </a:r>
          </a:p>
          <a:p>
            <a:endParaRPr lang="de-DE" dirty="0"/>
          </a:p>
          <a:p>
            <a:r>
              <a:rPr lang="de-DE" dirty="0"/>
              <a:t>Im Konkreten Beispiel würde eine Messung von 160 u/e als Scan mit dieser Genauigkeit 320 Messungen erfordern und den genannten </a:t>
            </a:r>
            <a:r>
              <a:rPr lang="de-DE" dirty="0" err="1"/>
              <a:t>Schwnakungen</a:t>
            </a:r>
            <a:r>
              <a:rPr lang="de-DE" dirty="0"/>
              <a:t> unterliegen. </a:t>
            </a:r>
          </a:p>
          <a:p>
            <a:r>
              <a:rPr lang="de-DE" dirty="0"/>
              <a:t>Turn </a:t>
            </a:r>
            <a:r>
              <a:rPr lang="de-DE" dirty="0" err="1"/>
              <a:t>deconvolution</a:t>
            </a:r>
            <a:r>
              <a:rPr lang="de-DE" dirty="0"/>
              <a:t> benötigt nur 8 Messungen bei hoher </a:t>
            </a:r>
            <a:r>
              <a:rPr lang="de-DE" dirty="0" err="1"/>
              <a:t>Turnzahl</a:t>
            </a:r>
            <a:r>
              <a:rPr lang="de-DE" dirty="0"/>
              <a:t> und damit auch wesentlich schneller.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17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775163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prstGeom prst="rect">
            <a:avLst/>
          </a:prstGeom>
        </p:spPr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 dirty="0">
                <a:latin typeface="Arial"/>
              </a:rPr>
              <a:t>Hier nochmal eine kurze Animation zum Verfahren.</a:t>
            </a:r>
          </a:p>
          <a:p>
            <a:endParaRPr lang="de-DE" sz="2000" b="0" strike="noStrike" spc="-1" dirty="0">
              <a:latin typeface="Arial"/>
            </a:endParaRPr>
          </a:p>
          <a:p>
            <a:r>
              <a:rPr lang="de-DE" sz="2000" b="0" strike="noStrike" spc="-1" dirty="0">
                <a:latin typeface="Arial"/>
              </a:rPr>
              <a:t>Zunächst werden Ionen aus der Falle in den Analysator geschossen wonach der Eingangs-Spiegel geschlossen wird.</a:t>
            </a:r>
          </a:p>
          <a:p>
            <a:r>
              <a:rPr lang="de-DE" sz="2000" b="0" strike="noStrike" spc="-1" dirty="0">
                <a:latin typeface="Arial"/>
              </a:rPr>
              <a:t>Je nach Vorgabe fliegen die Ionen bis zu einigen hundert </a:t>
            </a:r>
            <a:r>
              <a:rPr lang="de-DE" sz="2000" b="0" strike="noStrike" spc="-1" dirty="0" err="1">
                <a:latin typeface="Arial"/>
              </a:rPr>
              <a:t>turns</a:t>
            </a:r>
            <a:r>
              <a:rPr lang="de-DE" sz="2000" b="0" strike="noStrike" spc="-1" dirty="0">
                <a:latin typeface="Arial"/>
              </a:rPr>
              <a:t>, bevor sie zum </a:t>
            </a:r>
            <a:r>
              <a:rPr lang="de-DE" sz="2000" b="0" strike="noStrike" spc="-1" dirty="0" err="1">
                <a:latin typeface="Arial"/>
              </a:rPr>
              <a:t>re-trapping</a:t>
            </a:r>
            <a:r>
              <a:rPr lang="de-DE" sz="2000" b="0" strike="noStrike" spc="-1" dirty="0">
                <a:latin typeface="Arial"/>
              </a:rPr>
              <a:t> wieder zur Falle gelassen werden.</a:t>
            </a:r>
          </a:p>
          <a:p>
            <a:r>
              <a:rPr lang="de-DE" sz="2000" b="0" strike="noStrike" spc="-1" dirty="0">
                <a:latin typeface="Arial"/>
              </a:rPr>
              <a:t>Hier wird im richtigen Moment die Falle geschlossen und Ionen mit abweichender Position erhalten kinetische </a:t>
            </a:r>
            <a:r>
              <a:rPr lang="de-DE" sz="2000" b="0" strike="noStrike" spc="-1" dirty="0" err="1">
                <a:latin typeface="Arial"/>
              </a:rPr>
              <a:t>energie</a:t>
            </a:r>
            <a:r>
              <a:rPr lang="de-DE" sz="2000" b="0" strike="noStrike" spc="-1" dirty="0">
                <a:latin typeface="Arial"/>
              </a:rPr>
              <a:t> und verlassen die Falle</a:t>
            </a:r>
          </a:p>
          <a:p>
            <a:r>
              <a:rPr lang="de-DE" sz="2000" b="0" strike="noStrike" spc="-1" dirty="0">
                <a:latin typeface="Arial"/>
              </a:rPr>
              <a:t>Die verbleibenden werden fragmentiert, eingeschossen, in Flugzeit separiert und zuletzt detektiert.</a:t>
            </a:r>
          </a:p>
        </p:txBody>
      </p:sp>
      <p:sp>
        <p:nvSpPr>
          <p:cNvPr id="425" name="Slide Number Placeholder 3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fld id="{2F0E561A-0C50-4F48-97BD-33ECA13B7218}" type="slidenum">
              <a:rPr lang="en-US" sz="18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de-DE" sz="18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Für das Massen-selektive Retrapping werden die Ionen in der gleichen Fallen erneut wieder eingefangen.</a:t>
            </a:r>
            <a:br>
              <a:rPr lang="de-DE" dirty="0"/>
            </a:br>
            <a:r>
              <a:rPr lang="de-DE" dirty="0"/>
              <a:t>Schließt man die Falle im richtigen Moment, werden die interessanten Ionen gefangen während Ionen mit anderen Positionen, also Geschwindigkeiten und damit Massen Energie erhalten und die Falle verlassen.</a:t>
            </a:r>
          </a:p>
          <a:p>
            <a:r>
              <a:rPr lang="de-DE" dirty="0"/>
              <a:t>Der richtige Moment ist dabei etwa einige 10ns breit</a:t>
            </a:r>
          </a:p>
          <a:p>
            <a:endParaRPr lang="de-DE" dirty="0"/>
          </a:p>
          <a:p>
            <a:r>
              <a:rPr lang="de-DE" dirty="0"/>
              <a:t>Sind Ionen gefangen, lassen sie sich z.B. durch eine Monopol-Anregung in Bewegung setzen, kollidieren mit dem </a:t>
            </a:r>
            <a:r>
              <a:rPr lang="de-DE" dirty="0" err="1"/>
              <a:t>Buffergas</a:t>
            </a:r>
            <a:r>
              <a:rPr lang="de-DE" dirty="0"/>
              <a:t> und fragmentieren.</a:t>
            </a:r>
          </a:p>
          <a:p>
            <a:r>
              <a:rPr lang="de-DE" dirty="0"/>
              <a:t>Die Fragmente werden dann gekühlt bevor sie wieder in den Analysator geschossen werden.</a:t>
            </a:r>
          </a:p>
          <a:p>
            <a:endParaRPr lang="de-DE" dirty="0"/>
          </a:p>
          <a:p>
            <a:r>
              <a:rPr lang="de-DE" dirty="0"/>
              <a:t>Da es eine Falle in einem Gerät sind theoretisch </a:t>
            </a:r>
            <a:r>
              <a:rPr lang="de-DE" dirty="0" err="1"/>
              <a:t>unbegerenzt</a:t>
            </a:r>
            <a:r>
              <a:rPr lang="de-DE" dirty="0"/>
              <a:t> viele Zyklen möglich. </a:t>
            </a:r>
            <a:br>
              <a:rPr lang="de-DE" dirty="0"/>
            </a:br>
            <a:r>
              <a:rPr lang="de-DE" dirty="0"/>
              <a:t>Praktisch wird das allerdings von der Komplexität in der </a:t>
            </a:r>
            <a:r>
              <a:rPr lang="de-DE" dirty="0" err="1"/>
              <a:t>Zeitabläufsteuerung</a:t>
            </a:r>
            <a:r>
              <a:rPr lang="de-DE" dirty="0"/>
              <a:t> limitiert</a:t>
            </a:r>
          </a:p>
          <a:p>
            <a:endParaRPr lang="de-DE" dirty="0"/>
          </a:p>
          <a:p>
            <a:r>
              <a:rPr lang="de-DE" dirty="0"/>
              <a:t>Durch zusätzliche Verbesserungen am Schema konnte ich an diesem Gerät Eine Separation von bis zu 250 000 mit 10% Effizienz erreichen und sogar MS^4, wie ich später zeigen werde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19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51940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Ionas gruppe eigentlich exotische Kerne hauptsächlich am Beschleuniger  der GSI</a:t>
            </a:r>
          </a:p>
          <a:p>
            <a:r>
              <a:rPr lang="de-DE" dirty="0"/>
              <a:t>Dabei Massen und Lebensdauern gemessen für Bindungsenergien</a:t>
            </a:r>
          </a:p>
          <a:p>
            <a:r>
              <a:rPr lang="de-DE" dirty="0"/>
              <a:t>Dadurch Geräte entwickelt Auflösung, </a:t>
            </a:r>
            <a:r>
              <a:rPr lang="de-DE" dirty="0" err="1"/>
              <a:t>genauigkeit</a:t>
            </a:r>
            <a:r>
              <a:rPr lang="de-DE" dirty="0"/>
              <a:t>, </a:t>
            </a:r>
            <a:r>
              <a:rPr lang="de-DE" dirty="0" err="1"/>
              <a:t>sensitivität</a:t>
            </a:r>
            <a:r>
              <a:rPr lang="de-DE" dirty="0"/>
              <a:t> und geringe </a:t>
            </a:r>
            <a:r>
              <a:rPr lang="de-DE" dirty="0" err="1"/>
              <a:t>Messzeit</a:t>
            </a:r>
            <a:endParaRPr lang="de-DE" dirty="0"/>
          </a:p>
          <a:p>
            <a:r>
              <a:rPr lang="de-DE" dirty="0"/>
              <a:t>Außerdem ein Verfahren für Tandem-MS genannt Re-</a:t>
            </a:r>
            <a:r>
              <a:rPr lang="de-DE" dirty="0" err="1"/>
              <a:t>trapping</a:t>
            </a:r>
            <a:r>
              <a:rPr lang="de-DE" dirty="0"/>
              <a:t>, für hohe R in jeder Stufe</a:t>
            </a:r>
          </a:p>
          <a:p>
            <a:endParaRPr lang="de-DE" dirty="0"/>
          </a:p>
          <a:p>
            <a:r>
              <a:rPr lang="de-DE" dirty="0"/>
              <a:t>Die hat mit diesen Eigenschaften 3 Geräte entwickelt</a:t>
            </a:r>
          </a:p>
          <a:p>
            <a:endParaRPr lang="de-DE" dirty="0"/>
          </a:p>
          <a:p>
            <a:r>
              <a:rPr lang="de-DE" dirty="0"/>
              <a:t>Von diesen MR-TOF-MS wurden 3 entwickelt: </a:t>
            </a:r>
          </a:p>
          <a:p>
            <a:r>
              <a:rPr lang="de-DE" dirty="0"/>
              <a:t>Am FRS Ion Catcher in der GSI </a:t>
            </a:r>
          </a:p>
          <a:p>
            <a:r>
              <a:rPr lang="de-DE" dirty="0"/>
              <a:t>Am TITAN in Vancouver</a:t>
            </a:r>
          </a:p>
          <a:p>
            <a:r>
              <a:rPr lang="de-DE" dirty="0"/>
              <a:t>Und Gerät dieser Arbeit, im Rahmen von </a:t>
            </a:r>
            <a:r>
              <a:rPr lang="de-DE" dirty="0" err="1"/>
              <a:t>Ambiprobe</a:t>
            </a:r>
            <a:r>
              <a:rPr lang="de-DE" dirty="0"/>
              <a:t> Projekt des LOEWE </a:t>
            </a:r>
            <a:r>
              <a:rPr lang="de-DE" dirty="0" err="1"/>
              <a:t>Forderprojects</a:t>
            </a:r>
            <a:endParaRPr lang="de-DE" dirty="0"/>
          </a:p>
          <a:p>
            <a:r>
              <a:rPr lang="de-DE" dirty="0"/>
              <a:t>   Dient als Testgerät neuer </a:t>
            </a:r>
            <a:r>
              <a:rPr lang="de-DE" dirty="0" err="1"/>
              <a:t>features</a:t>
            </a:r>
            <a:r>
              <a:rPr lang="de-DE" dirty="0"/>
              <a:t>, aber auch Anwendung der </a:t>
            </a:r>
            <a:r>
              <a:rPr lang="de-DE" dirty="0" err="1"/>
              <a:t>Expertiese</a:t>
            </a:r>
            <a:r>
              <a:rPr lang="de-DE" dirty="0"/>
              <a:t> in neue Bereiche</a:t>
            </a:r>
          </a:p>
          <a:p>
            <a:r>
              <a:rPr lang="de-DE" dirty="0"/>
              <a:t>Alle diese Geräte werden über gemeinsame Software betrieben, die ich geschrieben habe und später vorgestellt wird</a:t>
            </a:r>
          </a:p>
          <a:p>
            <a:endParaRPr lang="de-DE" dirty="0"/>
          </a:p>
          <a:p>
            <a:r>
              <a:rPr lang="de-DE" dirty="0"/>
              <a:t>1:20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2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89122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Letzter Teil der </a:t>
            </a:r>
            <a:r>
              <a:rPr lang="de-DE" dirty="0" err="1"/>
              <a:t>Präsenation</a:t>
            </a:r>
            <a:r>
              <a:rPr lang="de-DE" dirty="0"/>
              <a:t>, </a:t>
            </a:r>
            <a:r>
              <a:rPr lang="de-DE" dirty="0" err="1"/>
              <a:t>Strukturaufllärung</a:t>
            </a:r>
            <a:r>
              <a:rPr lang="de-DE" dirty="0"/>
              <a:t> am mittelschweren Rohöl</a:t>
            </a:r>
          </a:p>
          <a:p>
            <a:endParaRPr lang="de-DE" dirty="0"/>
          </a:p>
          <a:p>
            <a:r>
              <a:rPr lang="de-DE" dirty="0"/>
              <a:t>Hier sieht man ein Spektrum, das an diesem Gerät mit der µESI Quelle von dem mittelschwerem Rohöl aufgenommen wurde</a:t>
            </a:r>
          </a:p>
          <a:p>
            <a:r>
              <a:rPr lang="de-DE" dirty="0"/>
              <a:t>Die Probe wurde in 250ppm Konzentration mit Lösung aus 1:1 </a:t>
            </a:r>
            <a:r>
              <a:rPr lang="de-DE" dirty="0" err="1"/>
              <a:t>toluene</a:t>
            </a:r>
            <a:r>
              <a:rPr lang="de-DE" dirty="0"/>
              <a:t> und Methanol vermischt</a:t>
            </a:r>
          </a:p>
          <a:p>
            <a:endParaRPr lang="de-DE" dirty="0"/>
          </a:p>
          <a:p>
            <a:r>
              <a:rPr lang="de-DE" dirty="0"/>
              <a:t>Die Herausforderung dieser Probe sind zunächst die technische Herausforderung für den Probeneinlass, aber auch die hohe Dichte an Massenlinien und die Komplexe </a:t>
            </a:r>
            <a:r>
              <a:rPr lang="de-DE" dirty="0" err="1"/>
              <a:t>zusammensetzung</a:t>
            </a:r>
            <a:r>
              <a:rPr lang="de-DE" dirty="0"/>
              <a:t> der Moleküle.</a:t>
            </a:r>
          </a:p>
          <a:p>
            <a:r>
              <a:rPr lang="de-DE" dirty="0"/>
              <a:t>Dadurch ist ein hohes Separationsvermögen und eine hohe Genauigkeit im breiten Massenbereich für die Fragmente nötig.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20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81596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Zunächst einmal haben wir </a:t>
            </a:r>
            <a:r>
              <a:rPr lang="de-DE" dirty="0" err="1"/>
              <a:t>übrerprüft</a:t>
            </a:r>
            <a:r>
              <a:rPr lang="de-DE" dirty="0"/>
              <a:t>, ob die Fragmente vergleichbar sind.</a:t>
            </a:r>
          </a:p>
          <a:p>
            <a:r>
              <a:rPr lang="de-DE" dirty="0"/>
              <a:t>Dazu hat uns die AG von Herrn Schrader freundlicherweise ein </a:t>
            </a:r>
            <a:r>
              <a:rPr lang="de-DE" dirty="0" err="1"/>
              <a:t>Vergleichspektrum</a:t>
            </a:r>
            <a:r>
              <a:rPr lang="de-DE" dirty="0"/>
              <a:t> Spektrum geschickt, das mit einem 7T LTQ-FT-ICR von </a:t>
            </a:r>
            <a:r>
              <a:rPr lang="de-DE" dirty="0" err="1"/>
              <a:t>Thermo</a:t>
            </a:r>
            <a:r>
              <a:rPr lang="de-DE" dirty="0"/>
              <a:t> Fischer aufgenommen wurde.</a:t>
            </a:r>
          </a:p>
          <a:p>
            <a:endParaRPr lang="de-DE" dirty="0"/>
          </a:p>
          <a:p>
            <a:r>
              <a:rPr lang="de-DE" dirty="0"/>
              <a:t>Wie man hier sehen kann, stimmen die Fragmente gut überein. Es gibt leichte unterschiede, wie Fragmente unterhalb 200u/e und höheren Anteil des jeweils ersten Gruppenfragments, </a:t>
            </a:r>
          </a:p>
          <a:p>
            <a:r>
              <a:rPr lang="de-DE" dirty="0"/>
              <a:t>aber vermutlich bedingt durch höhere CID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21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950009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Nun erfolgt die Präkursor Isolation.</a:t>
            </a:r>
          </a:p>
          <a:p>
            <a:r>
              <a:rPr lang="de-DE" dirty="0"/>
              <a:t>Ein Massenbereich bei 322.2u von etwa 50mu wurde ausgewählt und die 4 vorhandenen Moleküle darin isoliert.</a:t>
            </a:r>
          </a:p>
          <a:p>
            <a:endParaRPr lang="de-DE" dirty="0"/>
          </a:p>
          <a:p>
            <a:r>
              <a:rPr lang="de-DE" dirty="0"/>
              <a:t>Dabei haben wir mit ausreichender Effizienz ein Separationsvermögen von 32 000 erreicht, was die Präkursor erfolgreich getrennt hat. </a:t>
            </a:r>
          </a:p>
          <a:p>
            <a:r>
              <a:rPr lang="de-DE" dirty="0"/>
              <a:t>Dies ist, soweit ich weiß, zum ersten mal an einem MR-TOF-MS gelungen.</a:t>
            </a:r>
          </a:p>
          <a:p>
            <a:r>
              <a:rPr lang="de-DE" dirty="0"/>
              <a:t>Im Falle des </a:t>
            </a:r>
            <a:r>
              <a:rPr lang="de-DE" dirty="0" err="1"/>
              <a:t>des</a:t>
            </a:r>
            <a:r>
              <a:rPr lang="de-DE" dirty="0"/>
              <a:t> Moleküls M2 konnten wir bei der Isolation den Unterdrückungsfaktor des </a:t>
            </a:r>
            <a:r>
              <a:rPr lang="de-DE" dirty="0" err="1"/>
              <a:t>dominaten</a:t>
            </a:r>
            <a:r>
              <a:rPr lang="de-DE" dirty="0"/>
              <a:t> Moleküls M1 mit 200 messen.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22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05792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Isolierten Moleküle wurden dann Fragmentiert und die Fragmente über Turn </a:t>
            </a:r>
            <a:r>
              <a:rPr lang="de-DE" dirty="0" err="1"/>
              <a:t>Deconvolution</a:t>
            </a:r>
            <a:r>
              <a:rPr lang="de-DE" dirty="0"/>
              <a:t> vermessen.</a:t>
            </a:r>
          </a:p>
          <a:p>
            <a:r>
              <a:rPr lang="de-DE" dirty="0"/>
              <a:t>Dabei wurden insgesamt 500 Massenlinien bestimmt und deren Summenformeln identifiziert.</a:t>
            </a:r>
          </a:p>
          <a:p>
            <a:r>
              <a:rPr lang="de-DE" dirty="0"/>
              <a:t>Die Verhältnisse und Summenformeln enger </a:t>
            </a:r>
            <a:r>
              <a:rPr lang="de-DE" dirty="0" err="1"/>
              <a:t>Zusamenarbeit</a:t>
            </a:r>
            <a:r>
              <a:rPr lang="de-DE" dirty="0"/>
              <a:t> zur Strukturanalyse an die AG Schrader, (wir herausgekriegt)</a:t>
            </a:r>
          </a:p>
          <a:p>
            <a:endParaRPr lang="de-DE" dirty="0"/>
          </a:p>
          <a:p>
            <a:r>
              <a:rPr lang="de-DE" dirty="0"/>
              <a:t>Im Plot rechts sieht man oben, wie das Fragment Spektrum ohne ausreichende Isolation aussehen würde. </a:t>
            </a:r>
          </a:p>
          <a:p>
            <a:r>
              <a:rPr lang="de-DE" dirty="0"/>
              <a:t>Da M1 um einen 100 mal höheren relativen Anteil hat, dominieren dessen Fragmente hier.</a:t>
            </a:r>
          </a:p>
          <a:p>
            <a:r>
              <a:rPr lang="de-DE" dirty="0"/>
              <a:t>Isoliert man die Moleküle hingegen, sieht man deutliche Unterschiede in den Fragment-Spektren.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23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00547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Hier ist ein vereinfachtes Beispiel für die Strukturanalyse bei M4 zu sehen.</a:t>
            </a:r>
          </a:p>
          <a:p>
            <a:endParaRPr lang="de-DE" dirty="0"/>
          </a:p>
          <a:p>
            <a:r>
              <a:rPr lang="de-DE" dirty="0"/>
              <a:t>Mögliche Strukturformeln für das Präkursor Molekül werden vermutet </a:t>
            </a:r>
          </a:p>
          <a:p>
            <a:r>
              <a:rPr lang="de-DE" dirty="0"/>
              <a:t>und deren Fragmente mit bekannten Fragmentierungsprozessen vorhergesagt.</a:t>
            </a:r>
          </a:p>
          <a:p>
            <a:r>
              <a:rPr lang="de-DE" dirty="0"/>
              <a:t>Welche Strukturen und Prozesse genau in Frage kommen ist jedoch komplex und hängt z.B. mit der Änderung des Doppelbindungsäquivalents zusammen</a:t>
            </a:r>
          </a:p>
          <a:p>
            <a:endParaRPr lang="de-DE" dirty="0"/>
          </a:p>
          <a:p>
            <a:r>
              <a:rPr lang="de-DE" dirty="0"/>
              <a:t>Tauchen die Fragmente dann entsprechend im Spektrum auf, hier jeweils blau und rot markiert mit grün für den Überlapp</a:t>
            </a:r>
          </a:p>
          <a:p>
            <a:r>
              <a:rPr lang="de-DE" dirty="0"/>
              <a:t> impliziert das das Vorhandensein der Struktur als Isomer im Peak.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24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835722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Als Beispiel wurden für M4 so nun 16 neue Strukturen identifiziert.</a:t>
            </a:r>
          </a:p>
          <a:p>
            <a:r>
              <a:rPr lang="de-DE" dirty="0"/>
              <a:t>Diese seien vorwiegend von Alkyl-Gruppen dominiert, da man Fragmente mit mehrfacher Ethan-Abtrennung sieht,</a:t>
            </a:r>
          </a:p>
          <a:p>
            <a:r>
              <a:rPr lang="de-DE" dirty="0"/>
              <a:t>Und </a:t>
            </a:r>
            <a:r>
              <a:rPr lang="de-DE" dirty="0" err="1"/>
              <a:t>Archipelago</a:t>
            </a:r>
            <a:r>
              <a:rPr lang="de-DE" dirty="0"/>
              <a:t> Strukturen, in denen eine Kohlenstoffkette zwei Ringgruppen dominiert.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25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12289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Damit möchte ich die Ergebnisse der Arbeit zusammenfassen.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Es wurde eine neue Software zur Steuerung, Datenaufnahme und Analyse geschrieben, die an diesem und den anderen MR-TOF-MS Geräten der Arbeitsgruppe im Einsatz ist.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Außerdem wurde das Turn deconvolution Verfahren entwickelt um Breitband in hoher Auflösung zu messen.</a:t>
            </a:r>
          </a:p>
          <a:p>
            <a:endParaRPr lang="de-DE" dirty="0"/>
          </a:p>
          <a:p>
            <a:r>
              <a:rPr lang="de-DE" dirty="0"/>
              <a:t>Es wurde ein neues API mit Ionenquellen gebaut, getestet und </a:t>
            </a:r>
            <a:r>
              <a:rPr lang="de-DE" dirty="0" err="1"/>
              <a:t>characterisiert</a:t>
            </a:r>
            <a:r>
              <a:rPr lang="de-DE" dirty="0"/>
              <a:t>, welches sich sehr gut im Umgang mit Rohölproben gezeigt hat.</a:t>
            </a:r>
          </a:p>
          <a:p>
            <a:endParaRPr lang="de-DE" dirty="0"/>
          </a:p>
          <a:p>
            <a:r>
              <a:rPr lang="de-DE" dirty="0"/>
              <a:t>Das Gerät selber wurde verbessert, ist nun auch im Langzeittest stabil und erreicht nun ein deutlich höheres Separationsvermögen. </a:t>
            </a:r>
          </a:p>
          <a:p>
            <a:r>
              <a:rPr lang="de-DE" dirty="0"/>
              <a:t>Außerdem ist das nun das erste MR-TOF-MS das MS^4 mit dieser Auflösung in jeder Stufe </a:t>
            </a:r>
            <a:r>
              <a:rPr lang="de-DE" dirty="0" err="1"/>
              <a:t>beherscht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Die neuen Fähigkeiten wurden an einer Rohölprobe demonstriert und zum ersten mal für ein MR-TOF-MS MS^2 mit so hohem Separationsvermögen gezeigt.</a:t>
            </a:r>
          </a:p>
          <a:p>
            <a:r>
              <a:rPr lang="de-DE" dirty="0"/>
              <a:t>Mithilfe der AG Schrader konnten wir mit den gewonnenen Daten dann erfolgreich Strukturen identifizieren</a:t>
            </a:r>
          </a:p>
          <a:p>
            <a:endParaRPr lang="de-DE" dirty="0"/>
          </a:p>
          <a:p>
            <a:r>
              <a:rPr lang="de-DE" dirty="0"/>
              <a:t>Für die Zukunft wollen wir die Verbesserungen, die zum Teil erst nach der Rohölmessung statt fanden, auch für </a:t>
            </a:r>
            <a:r>
              <a:rPr lang="de-DE" dirty="0" err="1"/>
              <a:t>Strukturaufklörung</a:t>
            </a:r>
            <a:r>
              <a:rPr lang="de-DE" dirty="0"/>
              <a:t> weniger bekannter Substanzen anwenden.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26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8309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Ablauf in der analytischer Tandem </a:t>
            </a:r>
            <a:r>
              <a:rPr lang="de-DE" dirty="0" err="1"/>
              <a:t>Massenspektromietrie</a:t>
            </a:r>
            <a:r>
              <a:rPr lang="de-DE" dirty="0"/>
              <a:t> ist</a:t>
            </a:r>
          </a:p>
          <a:p>
            <a:r>
              <a:rPr lang="de-DE" dirty="0"/>
              <a:t>Moleküle von Interesse werden isoliert und fragmentiert, und die Massen und Verteilung der Fragmente wird gemessen</a:t>
            </a:r>
          </a:p>
          <a:p>
            <a:r>
              <a:rPr lang="de-DE" dirty="0"/>
              <a:t>Dann: zu Möglichen Strukturen mit bekannten </a:t>
            </a:r>
            <a:r>
              <a:rPr lang="de-DE" dirty="0" err="1"/>
              <a:t>Fragmentationsprozessen</a:t>
            </a:r>
            <a:r>
              <a:rPr lang="de-DE" dirty="0"/>
              <a:t> Fragmente Berechnet. Vergleich mit der </a:t>
            </a:r>
            <a:r>
              <a:rPr lang="de-DE" dirty="0" err="1"/>
              <a:t>Messungverifiziert</a:t>
            </a:r>
            <a:r>
              <a:rPr lang="de-DE" dirty="0"/>
              <a:t> die Strukturen</a:t>
            </a:r>
          </a:p>
          <a:p>
            <a:endParaRPr lang="de-DE" dirty="0"/>
          </a:p>
          <a:p>
            <a:r>
              <a:rPr lang="de-DE" dirty="0"/>
              <a:t>Bei Komplexen Proben: Problem!</a:t>
            </a:r>
          </a:p>
          <a:p>
            <a:r>
              <a:rPr lang="de-DE" dirty="0"/>
              <a:t>Kommerzielle Geräte isolieren Massenbereich von 0.5u. Probe wie </a:t>
            </a:r>
            <a:r>
              <a:rPr lang="de-DE" dirty="0" err="1"/>
              <a:t>schweröl</a:t>
            </a:r>
            <a:r>
              <a:rPr lang="de-DE" dirty="0"/>
              <a:t> (rechts) hat jedoch mehrere duzend isotope</a:t>
            </a:r>
          </a:p>
          <a:p>
            <a:r>
              <a:rPr lang="de-DE" dirty="0"/>
              <a:t>Die Fragmente Überlagern und machen </a:t>
            </a:r>
          </a:p>
          <a:p>
            <a:r>
              <a:rPr lang="de-DE" dirty="0" err="1"/>
              <a:t>zuordnung</a:t>
            </a:r>
            <a:r>
              <a:rPr lang="de-DE" dirty="0"/>
              <a:t> und </a:t>
            </a:r>
            <a:r>
              <a:rPr lang="de-DE" dirty="0" err="1"/>
              <a:t>identifizierung</a:t>
            </a:r>
            <a:r>
              <a:rPr lang="de-DE" dirty="0"/>
              <a:t> schwierig</a:t>
            </a:r>
          </a:p>
          <a:p>
            <a:endParaRPr lang="de-DE" dirty="0"/>
          </a:p>
          <a:p>
            <a:r>
              <a:rPr lang="de-DE" dirty="0"/>
              <a:t>0:50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3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64842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Hier kommt nun unser Gerät ins Spiel.</a:t>
            </a:r>
          </a:p>
          <a:p>
            <a:r>
              <a:rPr lang="de-DE" dirty="0"/>
              <a:t>Wir können Separationsvermögen 80 000 gezeigt Wayne </a:t>
            </a:r>
            <a:r>
              <a:rPr lang="de-DE" dirty="0" err="1"/>
              <a:t>enspricht</a:t>
            </a:r>
            <a:r>
              <a:rPr lang="de-DE" dirty="0"/>
              <a:t> 4mu</a:t>
            </a:r>
          </a:p>
          <a:p>
            <a:endParaRPr lang="de-DE" dirty="0"/>
          </a:p>
          <a:p>
            <a:r>
              <a:rPr lang="de-DE" dirty="0"/>
              <a:t>Jetzt noch nötig und Inhalt meiner Arbeit:</a:t>
            </a:r>
          </a:p>
          <a:p>
            <a:r>
              <a:rPr lang="de-DE" dirty="0"/>
              <a:t>Neue geeignete Ionenquellen</a:t>
            </a:r>
          </a:p>
          <a:p>
            <a:r>
              <a:rPr lang="de-DE" dirty="0"/>
              <a:t>Ein neues geeignetes </a:t>
            </a:r>
            <a:r>
              <a:rPr lang="de-DE" dirty="0" err="1"/>
              <a:t>atmoshpärische</a:t>
            </a:r>
            <a:r>
              <a:rPr lang="de-DE" dirty="0"/>
              <a:t> Einlasssystem</a:t>
            </a:r>
          </a:p>
          <a:p>
            <a:r>
              <a:rPr lang="de-DE" dirty="0"/>
              <a:t>Neue </a:t>
            </a:r>
            <a:r>
              <a:rPr lang="de-DE" dirty="0" err="1"/>
              <a:t>analysetechniken</a:t>
            </a:r>
            <a:r>
              <a:rPr lang="de-DE" dirty="0"/>
              <a:t> für Breitbandmessungen im mit hoher Auflösung</a:t>
            </a:r>
          </a:p>
          <a:p>
            <a:r>
              <a:rPr lang="de-DE" dirty="0"/>
              <a:t>Verbesserte Implementierung des Re-</a:t>
            </a:r>
            <a:r>
              <a:rPr lang="de-DE" dirty="0" err="1"/>
              <a:t>trapping</a:t>
            </a:r>
            <a:r>
              <a:rPr lang="de-DE" dirty="0"/>
              <a:t> Verfahrens</a:t>
            </a:r>
          </a:p>
          <a:p>
            <a:r>
              <a:rPr lang="de-DE" dirty="0"/>
              <a:t>Geeignete Software für Steuerung, Datenaufnahme und Analyse</a:t>
            </a:r>
          </a:p>
          <a:p>
            <a:endParaRPr lang="de-DE" dirty="0"/>
          </a:p>
          <a:p>
            <a:r>
              <a:rPr lang="de-DE" dirty="0"/>
              <a:t>0:50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4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9912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bereits erwähnte Software </a:t>
            </a:r>
            <a:r>
              <a:rPr lang="de-DE" dirty="0" err="1"/>
              <a:t>TOFControl</a:t>
            </a:r>
            <a:endParaRPr lang="de-DE" dirty="0"/>
          </a:p>
          <a:p>
            <a:endParaRPr lang="de-DE" dirty="0"/>
          </a:p>
          <a:p>
            <a:r>
              <a:rPr lang="de-DE" dirty="0"/>
              <a:t>Software steuert die Geräte, kann dabei Spannungen setzen, RFQ RF Frequenzen und Steuert die Zeitabläufe Wann welche Spannungen geschaltet werden</a:t>
            </a:r>
          </a:p>
          <a:p>
            <a:r>
              <a:rPr lang="de-DE" dirty="0"/>
              <a:t>Die Software hat außerdem einen Spannungsoptimier und mehrdimensionale Parameter Scan </a:t>
            </a:r>
            <a:r>
              <a:rPr lang="de-DE" dirty="0" err="1"/>
              <a:t>features</a:t>
            </a:r>
            <a:endParaRPr lang="de-DE" dirty="0"/>
          </a:p>
          <a:p>
            <a:endParaRPr lang="de-DE" dirty="0"/>
          </a:p>
          <a:p>
            <a:r>
              <a:rPr lang="de-DE" dirty="0"/>
              <a:t>Zur Datenaufnahme unterstützt sie verschiedene </a:t>
            </a:r>
            <a:r>
              <a:rPr lang="de-DE" dirty="0" err="1"/>
              <a:t>Digitialisierer</a:t>
            </a:r>
            <a:r>
              <a:rPr lang="de-DE" dirty="0"/>
              <a:t> zur </a:t>
            </a:r>
            <a:r>
              <a:rPr lang="de-DE" dirty="0" err="1"/>
              <a:t>erhöhung</a:t>
            </a:r>
            <a:r>
              <a:rPr lang="de-DE" dirty="0"/>
              <a:t> des </a:t>
            </a:r>
            <a:r>
              <a:rPr lang="de-DE" dirty="0" err="1"/>
              <a:t>dynamik</a:t>
            </a:r>
            <a:r>
              <a:rPr lang="de-DE" dirty="0"/>
              <a:t> Bereiches</a:t>
            </a:r>
          </a:p>
          <a:p>
            <a:r>
              <a:rPr lang="de-DE" dirty="0"/>
              <a:t>Während der Messung gibt es bereits vorläufige Analyse und </a:t>
            </a:r>
            <a:r>
              <a:rPr lang="de-DE" dirty="0" err="1"/>
              <a:t>visualisierung</a:t>
            </a:r>
            <a:endParaRPr lang="de-DE" dirty="0"/>
          </a:p>
          <a:p>
            <a:r>
              <a:rPr lang="de-DE" dirty="0"/>
              <a:t>Weitere Features sind z.B. Feedback </a:t>
            </a:r>
            <a:r>
              <a:rPr lang="de-DE" dirty="0" err="1"/>
              <a:t>loops</a:t>
            </a:r>
            <a:r>
              <a:rPr lang="de-DE" dirty="0"/>
              <a:t> zur Anpassung von Parametern an das aufgenommen Daten und Support für </a:t>
            </a:r>
            <a:r>
              <a:rPr lang="de-DE" dirty="0" err="1"/>
              <a:t>Lnagzeitmessungen</a:t>
            </a:r>
            <a:r>
              <a:rPr lang="de-DE" dirty="0"/>
              <a:t> mit intelligenten und automatischen Speicherfunktionen</a:t>
            </a:r>
          </a:p>
          <a:p>
            <a:endParaRPr lang="de-DE" dirty="0"/>
          </a:p>
          <a:p>
            <a:r>
              <a:rPr lang="de-DE" dirty="0"/>
              <a:t>In der Datenanalyse nimmt die Software ebenfalls den größten Teil des </a:t>
            </a:r>
            <a:r>
              <a:rPr lang="de-DE" dirty="0" err="1"/>
              <a:t>Porzesses</a:t>
            </a:r>
            <a:r>
              <a:rPr lang="de-DE" dirty="0"/>
              <a:t> ein. </a:t>
            </a:r>
          </a:p>
          <a:p>
            <a:r>
              <a:rPr lang="de-DE" dirty="0"/>
              <a:t>einige der wichtigsten Features sind eine für MR-TOF-MS angepasste Kalibration, Filter-Optionen, Korrekturen für Totzeit und </a:t>
            </a:r>
            <a:r>
              <a:rPr lang="de-DE" dirty="0" err="1"/>
              <a:t>Spannungsdrifts</a:t>
            </a:r>
            <a:r>
              <a:rPr lang="de-DE" dirty="0"/>
              <a:t> und die Bestimmung von Summenformeln anhand gemessener Daten.</a:t>
            </a:r>
          </a:p>
          <a:p>
            <a:endParaRPr lang="de-DE" dirty="0"/>
          </a:p>
          <a:p>
            <a:r>
              <a:rPr lang="de-DE" dirty="0"/>
              <a:t>Die Software Basiert auf der </a:t>
            </a:r>
            <a:r>
              <a:rPr lang="de-DE" dirty="0" err="1"/>
              <a:t>MAc</a:t>
            </a:r>
            <a:r>
              <a:rPr lang="de-DE" dirty="0"/>
              <a:t> von Alexander </a:t>
            </a:r>
            <a:r>
              <a:rPr lang="de-DE" dirty="0" err="1"/>
              <a:t>Pikhtelev</a:t>
            </a:r>
            <a:r>
              <a:rPr lang="de-DE" dirty="0"/>
              <a:t>. Im Verlauf der Doktor und Master Arbeit habe ich allerdings etwa 80 000 Zeilen Code hinzugefügt.</a:t>
            </a:r>
          </a:p>
          <a:p>
            <a:r>
              <a:rPr lang="de-DE" dirty="0"/>
              <a:t>Seit dem gab es 48 Veröffentlichungen mit Co-</a:t>
            </a:r>
            <a:r>
              <a:rPr lang="de-DE" dirty="0" err="1"/>
              <a:t>Author</a:t>
            </a:r>
            <a:r>
              <a:rPr lang="de-DE" dirty="0"/>
              <a:t>-Nennung in denen die </a:t>
            </a:r>
            <a:r>
              <a:rPr lang="de-DE" dirty="0" err="1"/>
              <a:t>TOFControl</a:t>
            </a:r>
            <a:r>
              <a:rPr lang="de-DE" dirty="0"/>
              <a:t> Software Maßgeblich bei Aufnahme und Analyse der Daten beteiligt war.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5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8259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</p:sp>
      <p:sp>
        <p:nvSpPr>
          <p:cNvPr id="418" name="PlaceHolder 2"/>
          <p:cNvSpPr>
            <a:spLocks noGrp="1"/>
          </p:cNvSpPr>
          <p:nvPr>
            <p:ph type="body"/>
          </p:nvPr>
        </p:nvSpPr>
        <p:spPr>
          <a:xfrm>
            <a:off x="906480" y="4716360"/>
            <a:ext cx="4983840" cy="44661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 dirty="0">
                <a:latin typeface="Arial"/>
              </a:rPr>
              <a:t>Nun kommen wir zum eigentlichen Gerät und dessen Funktionsweise.</a:t>
            </a:r>
          </a:p>
          <a:p>
            <a:r>
              <a:rPr lang="de-DE" sz="2000" b="0" strike="noStrike" spc="-1" dirty="0">
                <a:latin typeface="Arial"/>
              </a:rPr>
              <a:t>Hier (rechts) vereinfachtes </a:t>
            </a:r>
            <a:r>
              <a:rPr lang="de-DE" sz="2000" b="0" strike="noStrike" spc="-1" dirty="0" err="1">
                <a:latin typeface="Arial"/>
              </a:rPr>
              <a:t>Schemades</a:t>
            </a:r>
            <a:r>
              <a:rPr lang="de-DE" sz="2000" b="0" strike="noStrike" spc="-1" dirty="0">
                <a:latin typeface="Arial"/>
              </a:rPr>
              <a:t> Aufbaus mit einem Foto des Gerätes</a:t>
            </a:r>
          </a:p>
          <a:p>
            <a:endParaRPr lang="de-DE" sz="2000" b="0" strike="noStrike" spc="-1" dirty="0">
              <a:latin typeface="Arial"/>
            </a:endParaRPr>
          </a:p>
          <a:p>
            <a:r>
              <a:rPr lang="de-DE" sz="2000" b="0" strike="noStrike" spc="-1" dirty="0">
                <a:latin typeface="Arial"/>
              </a:rPr>
              <a:t>Zunächst werden Ionen an der </a:t>
            </a:r>
            <a:r>
              <a:rPr lang="de-DE" sz="2000" b="0" strike="noStrike" spc="-1" dirty="0" err="1">
                <a:latin typeface="Arial"/>
              </a:rPr>
              <a:t>atmosphäre</a:t>
            </a:r>
            <a:r>
              <a:rPr lang="de-DE" sz="2000" b="0" strike="noStrike" spc="-1" dirty="0">
                <a:latin typeface="Arial"/>
              </a:rPr>
              <a:t> ionisiert und über Gasfluss durch </a:t>
            </a:r>
            <a:r>
              <a:rPr lang="de-DE" sz="2000" b="0" strike="noStrike" spc="-1" dirty="0" err="1">
                <a:latin typeface="Arial"/>
              </a:rPr>
              <a:t>geheitzte</a:t>
            </a:r>
            <a:r>
              <a:rPr lang="de-DE" sz="2000" b="0" strike="noStrike" spc="-1" dirty="0">
                <a:latin typeface="Arial"/>
              </a:rPr>
              <a:t> Einlasskapillare in das API eingesogen.</a:t>
            </a:r>
          </a:p>
          <a:p>
            <a:r>
              <a:rPr lang="de-DE" sz="2000" b="0" strike="noStrike" spc="-1" dirty="0">
                <a:latin typeface="Arial"/>
              </a:rPr>
              <a:t>Innerhalb des APIs werden </a:t>
            </a:r>
            <a:r>
              <a:rPr lang="de-DE" sz="2000" b="0" strike="noStrike" spc="-1" dirty="0" err="1">
                <a:latin typeface="Arial"/>
              </a:rPr>
              <a:t>neutraltilchen</a:t>
            </a:r>
            <a:r>
              <a:rPr lang="de-DE" sz="2000" b="0" strike="noStrike" spc="-1" dirty="0">
                <a:latin typeface="Arial"/>
              </a:rPr>
              <a:t> abgefangen, Ionen verschiedener Quellen gesammelt und über den RF-</a:t>
            </a:r>
            <a:r>
              <a:rPr lang="de-DE" sz="2000" b="0" strike="noStrike" spc="-1" dirty="0" err="1">
                <a:latin typeface="Arial"/>
              </a:rPr>
              <a:t>Carpet</a:t>
            </a:r>
            <a:r>
              <a:rPr lang="de-DE" sz="2000" b="0" strike="noStrike" spc="-1" dirty="0">
                <a:latin typeface="Arial"/>
              </a:rPr>
              <a:t> zu den Transport-RFQs weiter </a:t>
            </a:r>
            <a:r>
              <a:rPr lang="de-DE" sz="2000" b="0" strike="noStrike" spc="-1" dirty="0" err="1">
                <a:latin typeface="Arial"/>
              </a:rPr>
              <a:t>geletiet</a:t>
            </a:r>
            <a:endParaRPr lang="de-DE" sz="2000" b="0" strike="noStrike" spc="-1" dirty="0">
              <a:latin typeface="Arial"/>
            </a:endParaRPr>
          </a:p>
          <a:p>
            <a:r>
              <a:rPr lang="de-DE" sz="2000" b="0" strike="noStrike" spc="-1" dirty="0">
                <a:latin typeface="Arial"/>
              </a:rPr>
              <a:t>Diese </a:t>
            </a:r>
            <a:r>
              <a:rPr lang="de-DE" sz="2000" b="0" strike="noStrike" spc="-1" dirty="0" err="1">
                <a:latin typeface="Arial"/>
              </a:rPr>
              <a:t>beiten</a:t>
            </a:r>
            <a:r>
              <a:rPr lang="de-DE" sz="2000" b="0" strike="noStrike" spc="-1" dirty="0">
                <a:latin typeface="Arial"/>
              </a:rPr>
              <a:t> weitere </a:t>
            </a:r>
            <a:r>
              <a:rPr lang="de-DE" sz="2000" b="0" strike="noStrike" spc="-1" dirty="0" err="1">
                <a:latin typeface="Arial"/>
              </a:rPr>
              <a:t>funktionen</a:t>
            </a:r>
            <a:r>
              <a:rPr lang="de-DE" sz="2000" b="0" strike="noStrike" spc="-1" dirty="0">
                <a:latin typeface="Arial"/>
              </a:rPr>
              <a:t>, wie Massenfilter, </a:t>
            </a:r>
            <a:r>
              <a:rPr lang="de-DE" sz="2000" b="0" strike="noStrike" spc="-1" dirty="0" err="1">
                <a:latin typeface="Arial"/>
              </a:rPr>
              <a:t>Gain</a:t>
            </a:r>
            <a:r>
              <a:rPr lang="de-DE" sz="2000" b="0" strike="noStrike" spc="-1" dirty="0">
                <a:latin typeface="Arial"/>
              </a:rPr>
              <a:t> Control oder Kühlung der Ionen, bevor sie in der Falle gesammelt und gepulst ausgeschossen werden.</a:t>
            </a:r>
          </a:p>
          <a:p>
            <a:r>
              <a:rPr lang="de-DE" sz="2000" b="0" strike="noStrike" spc="-1" dirty="0">
                <a:latin typeface="Arial"/>
              </a:rPr>
              <a:t>Danach fliegen sie im Analysator zwischen zwei elektrostatischen </a:t>
            </a:r>
            <a:r>
              <a:rPr lang="de-DE" sz="2000" b="0" strike="noStrike" spc="-1" dirty="0" err="1">
                <a:latin typeface="Arial"/>
              </a:rPr>
              <a:t>Reflektron</a:t>
            </a:r>
            <a:r>
              <a:rPr lang="de-DE" sz="2000" b="0" strike="noStrike" spc="-1" dirty="0">
                <a:latin typeface="Arial"/>
              </a:rPr>
              <a:t> mehrere Turns, wodurch sich strecke und Auflösung erhöht</a:t>
            </a:r>
          </a:p>
          <a:p>
            <a:endParaRPr lang="de-DE" sz="2000" b="0" strike="noStrike" spc="-1" dirty="0">
              <a:latin typeface="Arial"/>
            </a:endParaRPr>
          </a:p>
          <a:p>
            <a:r>
              <a:rPr lang="de-DE" sz="2000" b="0" strike="noStrike" spc="-1" dirty="0">
                <a:latin typeface="Arial"/>
              </a:rPr>
              <a:t>Durch das Öffnen des </a:t>
            </a:r>
            <a:r>
              <a:rPr lang="de-DE" sz="2000" b="0" strike="noStrike" spc="-1" dirty="0" err="1">
                <a:latin typeface="Arial"/>
              </a:rPr>
              <a:t>jeweiligne</a:t>
            </a:r>
            <a:r>
              <a:rPr lang="de-DE" sz="2000" b="0" strike="noStrike" spc="-1" dirty="0">
                <a:latin typeface="Arial"/>
              </a:rPr>
              <a:t> </a:t>
            </a:r>
            <a:r>
              <a:rPr lang="de-DE" sz="2000" b="0" strike="noStrike" spc="-1" dirty="0" err="1">
                <a:latin typeface="Arial"/>
              </a:rPr>
              <a:t>Reflektrons</a:t>
            </a:r>
            <a:r>
              <a:rPr lang="de-DE" sz="2000" b="0" strike="noStrike" spc="-1" dirty="0">
                <a:latin typeface="Arial"/>
              </a:rPr>
              <a:t> können Ionen dann entweder detektiert oder für MS^2 wieder eingefangen werden</a:t>
            </a:r>
          </a:p>
        </p:txBody>
      </p:sp>
      <p:sp>
        <p:nvSpPr>
          <p:cNvPr id="419" name="Slide Number Placeholder 3"/>
          <p:cNvSpPr/>
          <p:nvPr/>
        </p:nvSpPr>
        <p:spPr>
          <a:xfrm>
            <a:off x="3851280" y="9431280"/>
            <a:ext cx="2945160" cy="49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526F4576-794A-4B34-8A6A-A9B88CC415FD}" type="slidenum">
              <a:rPr lang="en-US" sz="1200" b="0" strike="noStrike" spc="-1">
                <a:solidFill>
                  <a:srgbClr val="000000"/>
                </a:solidFill>
                <a:latin typeface="Arial"/>
                <a:ea typeface="+mn-ea"/>
              </a:rPr>
              <a:t>6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Damit komme ich zum ersten instrumentellen Teil: DER Ionenquellen.</a:t>
            </a:r>
          </a:p>
          <a:p>
            <a:endParaRPr lang="de-DE" dirty="0"/>
          </a:p>
          <a:p>
            <a:r>
              <a:rPr lang="de-DE" dirty="0"/>
              <a:t>Problem der bestehenden Ionenquellen: schwer auszurichten, Ionenstrom meist instabil, nur 30min </a:t>
            </a:r>
            <a:r>
              <a:rPr lang="de-DE" dirty="0" err="1"/>
              <a:t>Messzeit</a:t>
            </a:r>
            <a:r>
              <a:rPr lang="de-DE" dirty="0"/>
              <a:t>, Glaskörper</a:t>
            </a:r>
          </a:p>
          <a:p>
            <a:r>
              <a:rPr lang="de-DE" dirty="0"/>
              <a:t>Daher haben wir µESI gebaut. Eine fixierbare Halterung umschließt und kontaktiert eine </a:t>
            </a:r>
            <a:r>
              <a:rPr lang="de-DE" dirty="0" err="1"/>
              <a:t>metall</a:t>
            </a:r>
            <a:r>
              <a:rPr lang="de-DE" dirty="0"/>
              <a:t> kapillare, die an einer Spritzenpumpe angeschlossen ist.</a:t>
            </a:r>
          </a:p>
          <a:p>
            <a:r>
              <a:rPr lang="de-DE" dirty="0"/>
              <a:t>Damit höhere </a:t>
            </a:r>
            <a:r>
              <a:rPr lang="de-DE" dirty="0" err="1"/>
              <a:t>Messzeit</a:t>
            </a:r>
            <a:r>
              <a:rPr lang="de-DE" dirty="0"/>
              <a:t> und zusätzlich zur Elektrospray-Ionisierung sind elektrochemische Prozesse möglich</a:t>
            </a:r>
          </a:p>
          <a:p>
            <a:endParaRPr lang="de-DE" dirty="0"/>
          </a:p>
          <a:p>
            <a:r>
              <a:rPr lang="de-DE" dirty="0"/>
              <a:t>Außerdem haben wir die Halterungen und Handhabung der bestehenden nano-ESI verbessert, </a:t>
            </a:r>
          </a:p>
          <a:p>
            <a:r>
              <a:rPr lang="de-DE" dirty="0"/>
              <a:t>sodass Kontaktierungsprobleme,  schnelles verstopfen und zerbrochene Nadeln verringert wurden.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7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12550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Außerdem haben wir an neuem API gearbeitet:</a:t>
            </a:r>
          </a:p>
          <a:p>
            <a:r>
              <a:rPr lang="de-DE" dirty="0"/>
              <a:t>Bislang: Einlass kapillare </a:t>
            </a:r>
            <a:r>
              <a:rPr lang="de-DE" dirty="0" err="1"/>
              <a:t>vestpft</a:t>
            </a:r>
            <a:r>
              <a:rPr lang="de-DE" dirty="0"/>
              <a:t>, Memory </a:t>
            </a:r>
            <a:r>
              <a:rPr lang="de-DE" dirty="0" err="1"/>
              <a:t>effekt</a:t>
            </a:r>
            <a:r>
              <a:rPr lang="de-DE" dirty="0"/>
              <a:t>, paralleler betrieb schwierig, </a:t>
            </a:r>
            <a:r>
              <a:rPr lang="de-DE" dirty="0" err="1"/>
              <a:t>erweiterbarkeitm</a:t>
            </a:r>
            <a:r>
              <a:rPr lang="de-DE" dirty="0"/>
              <a:t> </a:t>
            </a:r>
            <a:r>
              <a:rPr lang="de-DE" dirty="0" err="1"/>
              <a:t>kompatibilität</a:t>
            </a:r>
            <a:endParaRPr lang="de-DE" dirty="0"/>
          </a:p>
          <a:p>
            <a:endParaRPr lang="de-DE" dirty="0"/>
          </a:p>
          <a:p>
            <a:r>
              <a:rPr lang="de-DE" dirty="0"/>
              <a:t>Nun neues </a:t>
            </a:r>
            <a:r>
              <a:rPr lang="de-DE" dirty="0" err="1"/>
              <a:t>Deisgn</a:t>
            </a:r>
            <a:r>
              <a:rPr lang="de-DE" dirty="0"/>
              <a:t>!</a:t>
            </a:r>
          </a:p>
          <a:p>
            <a:r>
              <a:rPr lang="de-DE" dirty="0"/>
              <a:t>Modularer </a:t>
            </a:r>
            <a:r>
              <a:rPr lang="de-DE" dirty="0" err="1"/>
              <a:t>aufbau</a:t>
            </a:r>
            <a:r>
              <a:rPr lang="de-DE" dirty="0"/>
              <a:t>, einfach zu warten, erweitern (kommerzielle Ionenquellen)</a:t>
            </a:r>
          </a:p>
          <a:p>
            <a:r>
              <a:rPr lang="de-DE" dirty="0"/>
              <a:t>Verstopfung verhindert über bessere Heizung der kapillare</a:t>
            </a:r>
          </a:p>
          <a:p>
            <a:r>
              <a:rPr lang="de-DE" dirty="0"/>
              <a:t>Jet </a:t>
            </a:r>
            <a:r>
              <a:rPr lang="de-DE" dirty="0" err="1"/>
              <a:t>disruptor</a:t>
            </a:r>
            <a:r>
              <a:rPr lang="de-DE" dirty="0"/>
              <a:t> fängt </a:t>
            </a:r>
            <a:r>
              <a:rPr lang="de-DE" dirty="0" err="1"/>
              <a:t>neutralteilchen</a:t>
            </a:r>
            <a:r>
              <a:rPr lang="de-DE" dirty="0"/>
              <a:t> auf und Verteilt </a:t>
            </a:r>
            <a:r>
              <a:rPr lang="de-DE" dirty="0" err="1"/>
              <a:t>ionenwolke</a:t>
            </a:r>
            <a:r>
              <a:rPr lang="de-DE" dirty="0"/>
              <a:t>, </a:t>
            </a:r>
          </a:p>
          <a:p>
            <a:r>
              <a:rPr lang="de-DE" dirty="0"/>
              <a:t>die dann auf den </a:t>
            </a:r>
            <a:r>
              <a:rPr lang="de-DE" dirty="0" err="1"/>
              <a:t>Carpet</a:t>
            </a:r>
            <a:r>
              <a:rPr lang="de-DE" dirty="0"/>
              <a:t> gedruckt wird, </a:t>
            </a:r>
          </a:p>
          <a:p>
            <a:r>
              <a:rPr lang="de-DE" dirty="0"/>
              <a:t>welcher die Ionen mehrerer Quellen sammeln und zum Transport-System bringt.</a:t>
            </a:r>
          </a:p>
          <a:p>
            <a:endParaRPr lang="de-DE" dirty="0"/>
          </a:p>
          <a:p>
            <a:r>
              <a:rPr lang="de-DE" dirty="0"/>
              <a:t>~1min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8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51843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 diesem API haben Simulationen zur Flugbahn  durchgeführt</a:t>
            </a:r>
          </a:p>
          <a:p>
            <a:r>
              <a:rPr lang="de-DE" dirty="0"/>
              <a:t>In SIMION und ITSIM, verschiedene Positionen, Molekülarten und E-Felder</a:t>
            </a:r>
          </a:p>
          <a:p>
            <a:r>
              <a:rPr lang="de-DE" dirty="0"/>
              <a:t>Außerdem im Detail für den RF-</a:t>
            </a:r>
            <a:r>
              <a:rPr lang="de-DE" dirty="0" err="1"/>
              <a:t>Carpet</a:t>
            </a:r>
            <a:r>
              <a:rPr lang="de-DE" dirty="0"/>
              <a:t> </a:t>
            </a:r>
            <a:r>
              <a:rPr lang="de-DE" dirty="0" err="1"/>
              <a:t>bzgl</a:t>
            </a:r>
            <a:r>
              <a:rPr lang="de-DE" dirty="0"/>
              <a:t> Transport bei </a:t>
            </a:r>
            <a:r>
              <a:rPr lang="de-DE" dirty="0" err="1"/>
              <a:t>versch</a:t>
            </a:r>
            <a:r>
              <a:rPr lang="de-DE" dirty="0"/>
              <a:t> RF Frequenzen,  Amplituden und Bauweisen</a:t>
            </a:r>
          </a:p>
          <a:p>
            <a:endParaRPr lang="de-DE" dirty="0"/>
          </a:p>
          <a:p>
            <a:r>
              <a:rPr lang="de-DE" dirty="0"/>
              <a:t>0:30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E9C8FEE-D2E4-453D-9903-2E78FB81D30B}" type="slidenum">
              <a:rPr lang="de-DE" sz="1400" b="0" strike="noStrike" spc="-1" smtClean="0">
                <a:latin typeface="Times New Roman"/>
              </a:rPr>
              <a:t>9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6376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75">
            <a:extLst>
              <a:ext uri="{FF2B5EF4-FFF2-40B4-BE49-F238E27FC236}">
                <a16:creationId xmlns:a16="http://schemas.microsoft.com/office/drawing/2014/main" id="{8A85E888-D3FC-B2A4-EFBC-B6799C2A3C7A}"/>
              </a:ext>
            </a:extLst>
          </p:cNvPr>
          <p:cNvSpPr/>
          <p:nvPr userDrawn="1"/>
        </p:nvSpPr>
        <p:spPr>
          <a:xfrm>
            <a:off x="8676360" y="6669000"/>
            <a:ext cx="331560" cy="180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CE26E0FA-785B-4B7C-AD7B-FA64902D1762}" type="slidenum">
              <a:rPr lang="en-US" sz="1000" b="0" strike="noStrike" spc="-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‹Nr.›</a:t>
            </a:fld>
            <a:endParaRPr lang="de-DE" sz="1000" b="0" strike="noStrike" spc="-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PlaceHolder 1">
            <a:extLst>
              <a:ext uri="{FF2B5EF4-FFF2-40B4-BE49-F238E27FC236}">
                <a16:creationId xmlns:a16="http://schemas.microsoft.com/office/drawing/2014/main" id="{DF1C3AFA-55F0-B17A-0382-52B3447CD1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413468"/>
          </a:xfrm>
          <a:prstGeom prst="rect">
            <a:avLst/>
          </a:prstGeom>
          <a:solidFill>
            <a:srgbClr val="333399"/>
          </a:solidFill>
        </p:spPr>
        <p:txBody>
          <a:bodyPr lIns="0" tIns="0" rIns="0" bIns="0" anchor="ctr"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asd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4400" b="0" strike="noStrike" spc="-1">
                <a:solidFill>
                  <a:srgbClr val="000000"/>
                </a:solidFill>
                <a:latin typeface="Calibri"/>
              </a:rPr>
              <a:t>Titelmasterformat durch Klicken bearbeiten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7D3325B-3410-4AA4-B414-F2506C500A2B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1/30/2024</a:t>
            </a:fld>
            <a:endParaRPr lang="de-DE" sz="1200" b="0" strike="noStrike" spc="-1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de-DE" sz="2400" b="0" strike="noStrike" spc="-1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8813FDE-5A0C-468B-A802-DF5357FEE260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‹Nr.›</a:t>
            </a:fld>
            <a:endParaRPr lang="de-DE" sz="1200" b="0" strike="noStrike" spc="-1"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5.png"/><Relationship Id="rId5" Type="http://schemas.openxmlformats.org/officeDocument/2006/relationships/image" Target="../media/image61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9"/>
          <p:cNvSpPr/>
          <p:nvPr/>
        </p:nvSpPr>
        <p:spPr>
          <a:xfrm>
            <a:off x="0" y="952560"/>
            <a:ext cx="9142920" cy="1899000"/>
          </a:xfrm>
          <a:prstGeom prst="rect">
            <a:avLst/>
          </a:prstGeom>
          <a:solidFill>
            <a:srgbClr val="33339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2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1BCFD03-8940-6845-CD39-95EFC8FA43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961844"/>
            <a:ext cx="9144000" cy="1899000"/>
          </a:xfrm>
          <a:prstGeom prst="rect">
            <a:avLst/>
          </a:prstGeom>
        </p:spPr>
        <p:txBody>
          <a:bodyPr anchor="ctr"/>
          <a:lstStyle/>
          <a:p>
            <a:pPr algn="ctr" rtl="0" eaLnBrk="1" latinLnBrk="0" hangingPunct="1"/>
            <a:r>
              <a:rPr lang="en-US" sz="2400" b="1" kern="1200" spc="-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  <a:t>High-Resolution Tandem Mass</a:t>
            </a:r>
            <a:b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</a:br>
            <a:r>
              <a:rPr lang="en-US" sz="2400" b="1" kern="1200" spc="-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  <a:t>Spectrometry of Complex Mixtures with</a:t>
            </a:r>
            <a:b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</a:br>
            <a:r>
              <a:rPr lang="en-US" sz="2400" b="1" kern="1200" spc="-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  <a:t>a Multiple-Reflection Time-of-Flight</a:t>
            </a:r>
            <a:b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</a:br>
            <a:r>
              <a:rPr lang="en-US" sz="2400" b="1" kern="1200" spc="-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  <a:t>Mass-Spectrometer</a:t>
            </a:r>
            <a:endParaRPr lang="en-US" dirty="0">
              <a:effectLst/>
            </a:endParaRPr>
          </a:p>
        </p:txBody>
      </p:sp>
      <p:sp>
        <p:nvSpPr>
          <p:cNvPr id="129" name="Text Box 18"/>
          <p:cNvSpPr/>
          <p:nvPr/>
        </p:nvSpPr>
        <p:spPr>
          <a:xfrm>
            <a:off x="2112991" y="3141000"/>
            <a:ext cx="4909014" cy="147587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 dirty="0">
                <a:solidFill>
                  <a:srgbClr val="333399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Julian Bergmann</a:t>
            </a:r>
            <a:endParaRPr lang="de-DE" sz="2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sz="2400" b="0" strike="noStrike" spc="-1" dirty="0">
                <a:solidFill>
                  <a:srgbClr val="333399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endParaRPr lang="de-DE" sz="1800" b="0" strike="noStrike" spc="-1" dirty="0">
              <a:solidFill>
                <a:srgbClr val="333399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r>
              <a:rPr lang="de-DE" altLang="de-DE" sz="1200" dirty="0">
                <a:solidFill>
                  <a:srgbClr val="333399"/>
                </a:solidFill>
              </a:rPr>
              <a:t>II. Physikalisches Institut, Justus-Liebig-Universität Gießen</a:t>
            </a:r>
          </a:p>
          <a:p>
            <a:r>
              <a:rPr lang="de-DE" altLang="de-DE" sz="1200" dirty="0">
                <a:solidFill>
                  <a:srgbClr val="333399"/>
                </a:solidFill>
              </a:rPr>
              <a:t>GSI </a:t>
            </a:r>
            <a:r>
              <a:rPr lang="de-DE" altLang="de-DE" sz="1200" dirty="0" err="1">
                <a:solidFill>
                  <a:srgbClr val="333399"/>
                </a:solidFill>
              </a:rPr>
              <a:t>Helmholtzzentrum</a:t>
            </a:r>
            <a:r>
              <a:rPr lang="de-DE" altLang="de-DE" sz="1200" dirty="0">
                <a:solidFill>
                  <a:srgbClr val="333399"/>
                </a:solidFill>
              </a:rPr>
              <a:t> für Schwerionenforschung GmbH in Darmstadt</a:t>
            </a:r>
          </a:p>
          <a:p>
            <a:pPr algn="ctr">
              <a:lnSpc>
                <a:spcPct val="100000"/>
              </a:lnSpc>
            </a:pP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extBox 3"/>
          <p:cNvSpPr/>
          <p:nvPr/>
        </p:nvSpPr>
        <p:spPr>
          <a:xfrm>
            <a:off x="2738644" y="4616873"/>
            <a:ext cx="3657709" cy="192214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Aft>
                <a:spcPts val="601"/>
              </a:spcAft>
            </a:pPr>
            <a:r>
              <a:rPr lang="de-DE" sz="2000" b="1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Übersicht</a:t>
            </a:r>
          </a:p>
          <a:p>
            <a:pPr algn="ctr">
              <a:lnSpc>
                <a:spcPct val="100000"/>
              </a:lnSpc>
              <a:spcAft>
                <a:spcPts val="601"/>
              </a:spcAft>
            </a:pPr>
            <a:endParaRPr lang="de-DE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4760"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Einleitung und Aufgabe</a:t>
            </a:r>
          </a:p>
          <a:p>
            <a:pPr marL="285840" indent="-284760"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Neue Software und Analyse-Techniken</a:t>
            </a:r>
            <a:endParaRPr lang="de-DE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476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Gerät und Weiterentwicklungen</a:t>
            </a:r>
            <a:endParaRPr lang="de-DE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476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Strukturanalyse von Rohöl</a:t>
            </a:r>
            <a:endParaRPr lang="de-DE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8FE16D38-AF92-E01E-F00F-E38AD06E412F}"/>
              </a:ext>
            </a:extLst>
          </p:cNvPr>
          <p:cNvSpPr/>
          <p:nvPr/>
        </p:nvSpPr>
        <p:spPr>
          <a:xfrm>
            <a:off x="8253716" y="6551677"/>
            <a:ext cx="90997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400" b="0" strike="noStrike" spc="-1" dirty="0">
                <a:solidFill>
                  <a:srgbClr val="333399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31.1.2024</a:t>
            </a:r>
            <a:endParaRPr lang="de-DE" sz="11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icture 4" descr="D:\Bergmann\JLUBox\Bergmann\PhD\Images\API_outside.jpg"/>
          <p:cNvPicPr/>
          <p:nvPr/>
        </p:nvPicPr>
        <p:blipFill>
          <a:blip r:embed="rId3"/>
          <a:stretch/>
        </p:blipFill>
        <p:spPr>
          <a:xfrm>
            <a:off x="5036055" y="550287"/>
            <a:ext cx="3603296" cy="4221577"/>
          </a:xfrm>
          <a:prstGeom prst="rect">
            <a:avLst/>
          </a:prstGeom>
          <a:ln w="0">
            <a:noFill/>
          </a:ln>
        </p:spPr>
      </p:pic>
      <p:pic>
        <p:nvPicPr>
          <p:cNvPr id="189" name="Picture 5" descr="D:\Bergmann\JLUBox\Bergmann\PhD\Images\API_inside_top.jpg"/>
          <p:cNvPicPr/>
          <p:nvPr/>
        </p:nvPicPr>
        <p:blipFill rotWithShape="1">
          <a:blip r:embed="rId4"/>
          <a:srcRect l="18066" t="21164" r="20416"/>
          <a:stretch/>
        </p:blipFill>
        <p:spPr>
          <a:xfrm>
            <a:off x="5940078" y="3779093"/>
            <a:ext cx="2980637" cy="2864353"/>
          </a:xfrm>
          <a:prstGeom prst="rect">
            <a:avLst/>
          </a:prstGeom>
          <a:ln w="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4077CC4-97AB-6F09-8D1A-BC3D5AA1C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API: Bau und Charakterisierung</a:t>
            </a:r>
          </a:p>
        </p:txBody>
      </p:sp>
      <p:pic>
        <p:nvPicPr>
          <p:cNvPr id="4" name="Grafik 148">
            <a:extLst>
              <a:ext uri="{FF2B5EF4-FFF2-40B4-BE49-F238E27FC236}">
                <a16:creationId xmlns:a16="http://schemas.microsoft.com/office/drawing/2014/main" id="{DD5CEF68-CDF8-B21A-95E6-E364F0ECB939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40066" y="4082493"/>
            <a:ext cx="5640525" cy="2560953"/>
          </a:xfrm>
          <a:prstGeom prst="rect">
            <a:avLst/>
          </a:prstGeom>
          <a:ln w="0">
            <a:noFill/>
          </a:ln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6E06CA7-B039-967D-5FA1-C3DB8BA757C7}"/>
              </a:ext>
            </a:extLst>
          </p:cNvPr>
          <p:cNvSpPr txBox="1"/>
          <p:nvPr/>
        </p:nvSpPr>
        <p:spPr>
          <a:xfrm>
            <a:off x="281877" y="761674"/>
            <a:ext cx="3517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Gebaut, Installiert und getestet!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572EF42-2DAB-80C2-D295-4C622FA9CE55}"/>
              </a:ext>
            </a:extLst>
          </p:cNvPr>
          <p:cNvSpPr txBox="1"/>
          <p:nvPr/>
        </p:nvSpPr>
        <p:spPr>
          <a:xfrm>
            <a:off x="281877" y="2992160"/>
            <a:ext cx="2031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Charakterisierung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67C6A0F-9CEE-3CE7-1B6C-35053A112462}"/>
              </a:ext>
            </a:extLst>
          </p:cNvPr>
          <p:cNvSpPr txBox="1"/>
          <p:nvPr/>
        </p:nvSpPr>
        <p:spPr>
          <a:xfrm>
            <a:off x="714377" y="1090625"/>
            <a:ext cx="370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Zwei geheizte Einlass-Kapillar-Module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B34758F-2F62-C6D7-8229-44F1844545AE}"/>
              </a:ext>
            </a:extLst>
          </p:cNvPr>
          <p:cNvSpPr txBox="1"/>
          <p:nvPr/>
        </p:nvSpPr>
        <p:spPr>
          <a:xfrm>
            <a:off x="714377" y="1388798"/>
            <a:ext cx="3071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/>
              <a:t>Cs</a:t>
            </a:r>
            <a:r>
              <a:rPr lang="de-DE" dirty="0"/>
              <a:t>-Ionen-Quellen-Modul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5874E80-F43D-142B-3CF7-F8CDCC96DD0C}"/>
              </a:ext>
            </a:extLst>
          </p:cNvPr>
          <p:cNvSpPr txBox="1"/>
          <p:nvPr/>
        </p:nvSpPr>
        <p:spPr>
          <a:xfrm>
            <a:off x="714377" y="1686971"/>
            <a:ext cx="21293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Jet-Disruptor-Modul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71A9D40-87F4-5B00-DE7D-FEFF2AA86F38}"/>
              </a:ext>
            </a:extLst>
          </p:cNvPr>
          <p:cNvSpPr txBox="1"/>
          <p:nvPr/>
        </p:nvSpPr>
        <p:spPr>
          <a:xfrm>
            <a:off x="714377" y="1985144"/>
            <a:ext cx="3071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RF-</a:t>
            </a:r>
            <a:r>
              <a:rPr lang="de-DE" dirty="0" err="1"/>
              <a:t>Carpet</a:t>
            </a:r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A06FB83-C0BA-BACD-19E1-ED1D8CB18DEE}"/>
              </a:ext>
            </a:extLst>
          </p:cNvPr>
          <p:cNvSpPr txBox="1"/>
          <p:nvPr/>
        </p:nvSpPr>
        <p:spPr>
          <a:xfrm>
            <a:off x="714377" y="2283319"/>
            <a:ext cx="3071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Transport-RFQ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C56E1D0-A084-5821-1CF2-FA06F941124B}"/>
              </a:ext>
            </a:extLst>
          </p:cNvPr>
          <p:cNvSpPr txBox="1"/>
          <p:nvPr/>
        </p:nvSpPr>
        <p:spPr>
          <a:xfrm>
            <a:off x="714377" y="3671071"/>
            <a:ext cx="374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Optimale Betriebsparameter ermittelt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7A864FA-71D0-9C31-44CC-6CBCC3E9CAD4}"/>
              </a:ext>
            </a:extLst>
          </p:cNvPr>
          <p:cNvSpPr txBox="1"/>
          <p:nvPr/>
        </p:nvSpPr>
        <p:spPr>
          <a:xfrm>
            <a:off x="714377" y="3334177"/>
            <a:ext cx="2471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Vergleich mit Simulation</a:t>
            </a:r>
          </a:p>
        </p:txBody>
      </p:sp>
    </p:spTree>
    <p:extLst>
      <p:ext uri="{BB962C8B-B14F-4D97-AF65-F5344CB8AC3E}">
        <p14:creationId xmlns:p14="http://schemas.microsoft.com/office/powerpoint/2010/main" val="1610425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077CC4-97AB-6F09-8D1A-BC3D5AA1C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API in der Anwendung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C675B6C-F0DA-E38B-1E71-0236D8845658}"/>
              </a:ext>
            </a:extLst>
          </p:cNvPr>
          <p:cNvSpPr txBox="1"/>
          <p:nvPr/>
        </p:nvSpPr>
        <p:spPr>
          <a:xfrm>
            <a:off x="238125" y="534413"/>
            <a:ext cx="655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Einlass-Kapillare verstopfen nicht mehr: 2 Jahre Betrieb mit Rohöl.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753A3F1-1497-ACF4-27E0-2AAF9B2C5613}"/>
              </a:ext>
            </a:extLst>
          </p:cNvPr>
          <p:cNvSpPr txBox="1"/>
          <p:nvPr/>
        </p:nvSpPr>
        <p:spPr>
          <a:xfrm>
            <a:off x="238125" y="135076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Keine kurzzeitigen Memory-Effekte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782EB9E-A0CA-0CE6-A9D5-3EF1930C8DD6}"/>
              </a:ext>
            </a:extLst>
          </p:cNvPr>
          <p:cNvSpPr txBox="1"/>
          <p:nvPr/>
        </p:nvSpPr>
        <p:spPr>
          <a:xfrm>
            <a:off x="238125" y="94259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Einfacher paralleler Betrieb mehrerer Quellen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4552CDC-4C46-2E08-EEC3-7365F08F1015}"/>
              </a:ext>
            </a:extLst>
          </p:cNvPr>
          <p:cNvSpPr txBox="1"/>
          <p:nvPr/>
        </p:nvSpPr>
        <p:spPr>
          <a:xfrm>
            <a:off x="238125" y="1758945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Reinigung schnell und einfach gegen langfristige Memory-Effekte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48BBD26-0985-9EDB-D8C3-6A2CD5425142}"/>
              </a:ext>
            </a:extLst>
          </p:cNvPr>
          <p:cNvSpPr txBox="1"/>
          <p:nvPr/>
        </p:nvSpPr>
        <p:spPr>
          <a:xfrm>
            <a:off x="149491" y="3215917"/>
            <a:ext cx="1137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Kalibrant</a:t>
            </a:r>
            <a:r>
              <a:rPr lang="de-DE" dirty="0"/>
              <a:t>: 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8EE23E37-A43F-CAEE-C2F3-A8701DBB95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812" y="1632761"/>
            <a:ext cx="4921692" cy="4921692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E0BF3D55-3C72-BE45-DB3E-34C764CA5922}"/>
              </a:ext>
            </a:extLst>
          </p:cNvPr>
          <p:cNvSpPr txBox="1"/>
          <p:nvPr/>
        </p:nvSpPr>
        <p:spPr>
          <a:xfrm>
            <a:off x="465918" y="3514598"/>
            <a:ext cx="31146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Nano-ESI, Tuning Mix,</a:t>
            </a:r>
          </a:p>
          <a:p>
            <a:r>
              <a:rPr lang="de-DE" dirty="0"/>
              <a:t>+1600 V, 120 °C 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22F9FAA-7BBB-0D80-43ED-0498FECA0CBE}"/>
              </a:ext>
            </a:extLst>
          </p:cNvPr>
          <p:cNvSpPr txBox="1"/>
          <p:nvPr/>
        </p:nvSpPr>
        <p:spPr>
          <a:xfrm>
            <a:off x="149491" y="4388959"/>
            <a:ext cx="900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Analyt: </a:t>
            </a:r>
          </a:p>
        </p:txBody>
      </p:sp>
      <p:sp>
        <p:nvSpPr>
          <p:cNvPr id="160" name="Textfeld 159">
            <a:extLst>
              <a:ext uri="{FF2B5EF4-FFF2-40B4-BE49-F238E27FC236}">
                <a16:creationId xmlns:a16="http://schemas.microsoft.com/office/drawing/2014/main" id="{E5CA412C-B906-4D37-30E4-68C5103F078E}"/>
              </a:ext>
            </a:extLst>
          </p:cNvPr>
          <p:cNvSpPr txBox="1"/>
          <p:nvPr/>
        </p:nvSpPr>
        <p:spPr>
          <a:xfrm>
            <a:off x="465918" y="4687640"/>
            <a:ext cx="34222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Nano-ESI, Rohöl-Probe 250 ppm, </a:t>
            </a:r>
          </a:p>
          <a:p>
            <a:r>
              <a:rPr lang="de-DE" dirty="0"/>
              <a:t>+1200 V, 200 °C  </a:t>
            </a:r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DB13CA60-FFE5-81BD-2F83-0023A079D86B}"/>
              </a:ext>
            </a:extLst>
          </p:cNvPr>
          <p:cNvSpPr txBox="1"/>
          <p:nvPr/>
        </p:nvSpPr>
        <p:spPr>
          <a:xfrm>
            <a:off x="119572" y="5562001"/>
            <a:ext cx="40052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Separates Ein- und Ausschalten möglich!</a:t>
            </a:r>
          </a:p>
        </p:txBody>
      </p:sp>
      <p:sp>
        <p:nvSpPr>
          <p:cNvPr id="162" name="Textfeld 161">
            <a:extLst>
              <a:ext uri="{FF2B5EF4-FFF2-40B4-BE49-F238E27FC236}">
                <a16:creationId xmlns:a16="http://schemas.microsoft.com/office/drawing/2014/main" id="{AA911035-3120-F3EF-8FD0-D685158D25A0}"/>
              </a:ext>
            </a:extLst>
          </p:cNvPr>
          <p:cNvSpPr txBox="1"/>
          <p:nvPr/>
        </p:nvSpPr>
        <p:spPr>
          <a:xfrm>
            <a:off x="119571" y="6000421"/>
            <a:ext cx="34610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Keine Rohöl-Memory-Effekte mehr nach drei Minuten!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rafik 176"/>
          <p:cNvPicPr/>
          <p:nvPr/>
        </p:nvPicPr>
        <p:blipFill>
          <a:blip r:embed="rId3"/>
          <a:stretch/>
        </p:blipFill>
        <p:spPr>
          <a:xfrm>
            <a:off x="112058" y="7374841"/>
            <a:ext cx="4319640" cy="2159280"/>
          </a:xfrm>
          <a:prstGeom prst="rect">
            <a:avLst/>
          </a:prstGeom>
          <a:ln w="0">
            <a:noFill/>
          </a:ln>
        </p:spPr>
      </p:pic>
      <p:pic>
        <p:nvPicPr>
          <p:cNvPr id="233" name="Picture 2_0" descr="D:\Bergmann\documents\lab_fotos\MOTOF\IMG_20230127_112514.jpg"/>
          <p:cNvPicPr/>
          <p:nvPr/>
        </p:nvPicPr>
        <p:blipFill>
          <a:blip r:embed="rId4"/>
          <a:stretch/>
        </p:blipFill>
        <p:spPr>
          <a:xfrm>
            <a:off x="6183414" y="413468"/>
            <a:ext cx="2659190" cy="3545922"/>
          </a:xfrm>
          <a:prstGeom prst="rect">
            <a:avLst/>
          </a:prstGeom>
          <a:ln w="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986F1A8-931E-7858-C84A-80F93987B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0" strike="noStrike" spc="-1" dirty="0">
                <a:solidFill>
                  <a:srgbClr val="FFFFFF"/>
                </a:solidFill>
                <a:latin typeface="Arial"/>
              </a:rPr>
              <a:t>Geräte-Eigenschaften</a:t>
            </a:r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9EF25D8-E144-4F7F-25A3-44DE125D1B41}"/>
              </a:ext>
            </a:extLst>
          </p:cNvPr>
          <p:cNvGrpSpPr/>
          <p:nvPr/>
        </p:nvGrpSpPr>
        <p:grpSpPr>
          <a:xfrm>
            <a:off x="455359" y="4269955"/>
            <a:ext cx="4116641" cy="2469721"/>
            <a:chOff x="4847360" y="1504950"/>
            <a:chExt cx="4116641" cy="2469721"/>
          </a:xfrm>
        </p:grpSpPr>
        <p:pic>
          <p:nvPicPr>
            <p:cNvPr id="232" name="Grafik 178"/>
            <p:cNvPicPr/>
            <p:nvPr/>
          </p:nvPicPr>
          <p:blipFill>
            <a:blip r:embed="rId5"/>
            <a:stretch/>
          </p:blipFill>
          <p:spPr>
            <a:xfrm>
              <a:off x="4847360" y="1504950"/>
              <a:ext cx="4116641" cy="2469721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168F6186-6A6F-D4AB-A2B2-866D029C1883}"/>
                </a:ext>
              </a:extLst>
            </p:cNvPr>
            <p:cNvSpPr txBox="1"/>
            <p:nvPr/>
          </p:nvSpPr>
          <p:spPr>
            <a:xfrm>
              <a:off x="6933131" y="2165064"/>
              <a:ext cx="190607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de-DE" sz="1400" b="0" strike="noStrike" spc="-1" dirty="0" err="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δm</a:t>
              </a:r>
              <a:r>
                <a:rPr lang="de-DE" sz="1400" b="0" strike="noStrike" spc="-1" dirty="0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/m = 0.35 ppm</a:t>
              </a:r>
              <a:endParaRPr lang="de-DE" sz="1400" dirty="0"/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BE6EA6C-320C-6843-6A90-6CEA808D55A1}"/>
              </a:ext>
            </a:extLst>
          </p:cNvPr>
          <p:cNvGrpSpPr/>
          <p:nvPr/>
        </p:nvGrpSpPr>
        <p:grpSpPr>
          <a:xfrm>
            <a:off x="4762500" y="4138660"/>
            <a:ext cx="4201501" cy="2520620"/>
            <a:chOff x="4644722" y="4068000"/>
            <a:chExt cx="4319280" cy="2591280"/>
          </a:xfrm>
        </p:grpSpPr>
        <p:pic>
          <p:nvPicPr>
            <p:cNvPr id="231" name="Grafik 177"/>
            <p:cNvPicPr/>
            <p:nvPr/>
          </p:nvPicPr>
          <p:blipFill>
            <a:blip r:embed="rId6"/>
            <a:stretch/>
          </p:blipFill>
          <p:spPr>
            <a:xfrm>
              <a:off x="4644722" y="4068000"/>
              <a:ext cx="4319280" cy="25912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51F3A0F-207D-5E44-43F4-A5BEE8D199E8}"/>
                </a:ext>
              </a:extLst>
            </p:cNvPr>
            <p:cNvSpPr txBox="1"/>
            <p:nvPr/>
          </p:nvSpPr>
          <p:spPr>
            <a:xfrm>
              <a:off x="6852670" y="4615484"/>
              <a:ext cx="1986532" cy="3688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720" algn="r">
                <a:lnSpc>
                  <a:spcPct val="115000"/>
                </a:lnSpc>
                <a:buClr>
                  <a:srgbClr val="000000"/>
                </a:buClr>
              </a:pPr>
              <a:r>
                <a:rPr lang="de-DE" sz="1600" b="0" strike="noStrike" spc="-1" dirty="0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R=m/</a:t>
              </a:r>
              <a:r>
                <a:rPr lang="de-DE" sz="1600" b="0" strike="noStrike" spc="-1" dirty="0" err="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Δm</a:t>
              </a:r>
              <a:r>
                <a:rPr lang="de-DE" sz="1600" b="0" strike="noStrike" spc="-1" dirty="0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 ≈ 280 000</a:t>
              </a:r>
              <a:endParaRPr lang="de-DE" sz="16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A3E7096C-8220-7DE4-047F-1FE2EE0917CA}"/>
              </a:ext>
            </a:extLst>
          </p:cNvPr>
          <p:cNvSpPr txBox="1"/>
          <p:nvPr/>
        </p:nvSpPr>
        <p:spPr>
          <a:xfrm>
            <a:off x="112058" y="496323"/>
            <a:ext cx="504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Gute Messergebnisse nur mit viel Vorbereitungszeit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DB29C15-B6CC-DED7-D6B5-209750CD516A}"/>
              </a:ext>
            </a:extLst>
          </p:cNvPr>
          <p:cNvSpPr txBox="1"/>
          <p:nvPr/>
        </p:nvSpPr>
        <p:spPr>
          <a:xfrm>
            <a:off x="112058" y="1626825"/>
            <a:ext cx="504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Verbesserungen an API, Quellen und RFQs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B0666F7-EECF-9979-E5B3-7F7A951837F2}"/>
              </a:ext>
            </a:extLst>
          </p:cNvPr>
          <p:cNvSpPr txBox="1"/>
          <p:nvPr/>
        </p:nvSpPr>
        <p:spPr>
          <a:xfrm>
            <a:off x="112058" y="2003659"/>
            <a:ext cx="504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Software skaliert nun automatisch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B0B58CE-37F1-417A-02E0-6DC5B83AF19B}"/>
              </a:ext>
            </a:extLst>
          </p:cNvPr>
          <p:cNvSpPr txBox="1"/>
          <p:nvPr/>
        </p:nvSpPr>
        <p:spPr>
          <a:xfrm>
            <a:off x="112058" y="2757327"/>
            <a:ext cx="5399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→ Aufsetzen und starten neuer Messungen in Minuten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3B71D22-8334-6CD6-80AD-93E3E48339BE}"/>
              </a:ext>
            </a:extLst>
          </p:cNvPr>
          <p:cNvSpPr txBox="1"/>
          <p:nvPr/>
        </p:nvSpPr>
        <p:spPr>
          <a:xfrm>
            <a:off x="112058" y="3134163"/>
            <a:ext cx="5126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→ Zuverlässige Auflösung und Genauigkeit in breitem Massenbereich ( 100 - 1 000 u/e 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420ECFC-883F-E37F-724D-AFC1D33D1FA3}"/>
              </a:ext>
            </a:extLst>
          </p:cNvPr>
          <p:cNvSpPr txBox="1"/>
          <p:nvPr/>
        </p:nvSpPr>
        <p:spPr>
          <a:xfrm>
            <a:off x="112058" y="873157"/>
            <a:ext cx="504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Anpassung auf neue Massenbereiche langwierig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rafik 189"/>
          <p:cNvPicPr/>
          <p:nvPr/>
        </p:nvPicPr>
        <p:blipFill>
          <a:blip r:embed="rId3"/>
          <a:stretch/>
        </p:blipFill>
        <p:spPr>
          <a:xfrm>
            <a:off x="2969597" y="523875"/>
            <a:ext cx="6041053" cy="6041053"/>
          </a:xfrm>
          <a:prstGeom prst="rect">
            <a:avLst/>
          </a:prstGeom>
          <a:ln w="0">
            <a:noFill/>
          </a:ln>
        </p:spPr>
      </p:pic>
      <p:pic>
        <p:nvPicPr>
          <p:cNvPr id="308" name="Grafik 190"/>
          <p:cNvPicPr/>
          <p:nvPr/>
        </p:nvPicPr>
        <p:blipFill>
          <a:blip r:embed="rId4"/>
          <a:stretch/>
        </p:blipFill>
        <p:spPr>
          <a:xfrm>
            <a:off x="2346878" y="7201233"/>
            <a:ext cx="4207557" cy="967229"/>
          </a:xfrm>
          <a:prstGeom prst="rect">
            <a:avLst/>
          </a:prstGeom>
          <a:ln w="0">
            <a:noFill/>
          </a:ln>
        </p:spPr>
      </p:pic>
      <p:pic>
        <p:nvPicPr>
          <p:cNvPr id="309" name="Grafik 191"/>
          <p:cNvPicPr/>
          <p:nvPr/>
        </p:nvPicPr>
        <p:blipFill>
          <a:blip r:embed="rId5"/>
          <a:stretch/>
        </p:blipFill>
        <p:spPr>
          <a:xfrm>
            <a:off x="10590167" y="4321910"/>
            <a:ext cx="2235194" cy="2243018"/>
          </a:xfrm>
          <a:prstGeom prst="rect">
            <a:avLst/>
          </a:prstGeom>
          <a:ln w="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5E5BC4B-4229-30E9-55DB-7DD7E2ABE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0" strike="noStrike" spc="-1" dirty="0">
                <a:solidFill>
                  <a:srgbClr val="FFFFFF"/>
                </a:solidFill>
              </a:rPr>
              <a:t>Erweiterungen: MS</a:t>
            </a:r>
            <a:r>
              <a:rPr lang="de-DE" sz="2400" b="0" strike="noStrike" spc="-1" baseline="30000" dirty="0">
                <a:solidFill>
                  <a:srgbClr val="FFFFFF"/>
                </a:solidFill>
              </a:rPr>
              <a:t>4</a:t>
            </a:r>
            <a:endParaRPr lang="de-DE" baseline="30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FF159B1-C102-8C1B-56D1-67C45F91022A}"/>
              </a:ext>
            </a:extLst>
          </p:cNvPr>
          <p:cNvSpPr txBox="1"/>
          <p:nvPr/>
        </p:nvSpPr>
        <p:spPr>
          <a:xfrm>
            <a:off x="133350" y="635430"/>
            <a:ext cx="2537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Zum ersten Mal mit einem TOF-MS: MS</a:t>
            </a:r>
            <a:r>
              <a:rPr lang="de-DE" baseline="30000" dirty="0"/>
              <a:t>4</a:t>
            </a:r>
          </a:p>
          <a:p>
            <a:r>
              <a:rPr lang="de-DE" dirty="0"/>
              <a:t>  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ABC6B34-A1B7-E8B5-904D-414669136880}"/>
              </a:ext>
            </a:extLst>
          </p:cNvPr>
          <p:cNvSpPr txBox="1"/>
          <p:nvPr/>
        </p:nvSpPr>
        <p:spPr>
          <a:xfrm>
            <a:off x="272483" y="3487410"/>
            <a:ext cx="28479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Gezeigt an </a:t>
            </a:r>
            <a:r>
              <a:rPr lang="de-DE" dirty="0" err="1"/>
              <a:t>Hexamethoxyphosphazene</a:t>
            </a:r>
            <a:br>
              <a:rPr lang="de-DE" dirty="0"/>
            </a:br>
            <a:r>
              <a:rPr lang="de-DE" dirty="0"/>
              <a:t>H</a:t>
            </a:r>
            <a:r>
              <a:rPr lang="de-DE" baseline="-25000" dirty="0"/>
              <a:t>19</a:t>
            </a:r>
            <a:r>
              <a:rPr lang="de-DE" dirty="0"/>
              <a:t>C</a:t>
            </a:r>
            <a:r>
              <a:rPr lang="de-DE" baseline="-25000" dirty="0"/>
              <a:t>6</a:t>
            </a:r>
            <a:r>
              <a:rPr lang="de-DE" dirty="0"/>
              <a:t>N</a:t>
            </a:r>
            <a:r>
              <a:rPr lang="de-DE" baseline="-25000" dirty="0"/>
              <a:t>3</a:t>
            </a:r>
            <a:r>
              <a:rPr lang="de-DE" dirty="0"/>
              <a:t>O</a:t>
            </a:r>
            <a:r>
              <a:rPr lang="de-DE" baseline="-25000" dirty="0"/>
              <a:t>6</a:t>
            </a:r>
            <a:r>
              <a:rPr lang="de-DE" dirty="0"/>
              <a:t>P</a:t>
            </a:r>
            <a:r>
              <a:rPr lang="de-DE" baseline="-25000" dirty="0"/>
              <a:t>3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8E79BF9-4237-87FF-E972-A6D25E40652D}"/>
              </a:ext>
            </a:extLst>
          </p:cNvPr>
          <p:cNvSpPr txBox="1"/>
          <p:nvPr/>
        </p:nvSpPr>
        <p:spPr>
          <a:xfrm>
            <a:off x="272482" y="1770756"/>
            <a:ext cx="28479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Dualbetrieb mit zweitem Zeitablaufsteuerungen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D1CAEE4-CDD1-C56F-31D5-51FD568324BB}"/>
              </a:ext>
            </a:extLst>
          </p:cNvPr>
          <p:cNvSpPr txBox="1"/>
          <p:nvPr/>
        </p:nvSpPr>
        <p:spPr>
          <a:xfrm>
            <a:off x="272481" y="2629083"/>
            <a:ext cx="28479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Anpassung von Schema, Software und Spannungen</a:t>
            </a:r>
          </a:p>
        </p:txBody>
      </p:sp>
      <p:pic>
        <p:nvPicPr>
          <p:cNvPr id="4" name="Grafik 190">
            <a:extLst>
              <a:ext uri="{FF2B5EF4-FFF2-40B4-BE49-F238E27FC236}">
                <a16:creationId xmlns:a16="http://schemas.microsoft.com/office/drawing/2014/main" id="{E77F98E5-1F37-F0C2-1212-3E6BD79BBF6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9309361" y="1459982"/>
            <a:ext cx="9143615" cy="2101925"/>
          </a:xfrm>
          <a:prstGeom prst="rect">
            <a:avLst/>
          </a:prstGeom>
          <a:ln w="0">
            <a:noFill/>
          </a:ln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6A76652-5E11-C5F6-47D5-DCA388FA3EA8}"/>
              </a:ext>
            </a:extLst>
          </p:cNvPr>
          <p:cNvSpPr txBox="1"/>
          <p:nvPr/>
        </p:nvSpPr>
        <p:spPr>
          <a:xfrm>
            <a:off x="272480" y="5701768"/>
            <a:ext cx="2847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Gesamt-Effizienz: 35%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1A26906-65A1-8EDF-E548-11B3D0CC3C8A}"/>
              </a:ext>
            </a:extLst>
          </p:cNvPr>
          <p:cNvSpPr txBox="1"/>
          <p:nvPr/>
        </p:nvSpPr>
        <p:spPr>
          <a:xfrm>
            <a:off x="3635071" y="1478836"/>
            <a:ext cx="1123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Effizient 87%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2A654D5-10F8-AC63-F9EE-A6B965B14976}"/>
              </a:ext>
            </a:extLst>
          </p:cNvPr>
          <p:cNvSpPr txBox="1"/>
          <p:nvPr/>
        </p:nvSpPr>
        <p:spPr>
          <a:xfrm>
            <a:off x="3635071" y="3090748"/>
            <a:ext cx="1123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Effizient 65%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D98FDDF-8416-E620-017F-7C082DDBEC39}"/>
              </a:ext>
            </a:extLst>
          </p:cNvPr>
          <p:cNvSpPr txBox="1"/>
          <p:nvPr/>
        </p:nvSpPr>
        <p:spPr>
          <a:xfrm>
            <a:off x="3635071" y="4702660"/>
            <a:ext cx="1123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Effizient 62%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768FD6D-4CD1-6CA6-906A-4D70B33AC38A}"/>
              </a:ext>
            </a:extLst>
          </p:cNvPr>
          <p:cNvSpPr txBox="1"/>
          <p:nvPr/>
        </p:nvSpPr>
        <p:spPr>
          <a:xfrm>
            <a:off x="272480" y="6037904"/>
            <a:ext cx="2847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Isolationsfenster: je 0,5 u/e </a:t>
            </a:r>
          </a:p>
        </p:txBody>
      </p:sp>
      <p:pic>
        <p:nvPicPr>
          <p:cNvPr id="16" name="Grafik 15" descr="Ein Bild, das Screenshot, Schrift, Grafiken, Design enthält.&#10;&#10;Automatisch generierte Beschreibung">
            <a:extLst>
              <a:ext uri="{FF2B5EF4-FFF2-40B4-BE49-F238E27FC236}">
                <a16:creationId xmlns:a16="http://schemas.microsoft.com/office/drawing/2014/main" id="{CAE381BE-B3C6-767D-F293-236DF155E4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621" y="4358420"/>
            <a:ext cx="1163258" cy="109734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rafik 203"/>
          <p:cNvPicPr/>
          <p:nvPr/>
        </p:nvPicPr>
        <p:blipFill>
          <a:blip r:embed="rId3"/>
          <a:stretch/>
        </p:blipFill>
        <p:spPr>
          <a:xfrm>
            <a:off x="6059630" y="584472"/>
            <a:ext cx="2940013" cy="4238137"/>
          </a:xfrm>
          <a:prstGeom prst="rect">
            <a:avLst/>
          </a:prstGeom>
          <a:ln w="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492C570-4371-A086-289F-D3B2ED0C6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0" strike="noStrike" spc="-1" dirty="0" err="1">
                <a:solidFill>
                  <a:srgbClr val="FFFFFF"/>
                </a:solidFill>
                <a:latin typeface="+mj-lt"/>
              </a:rPr>
              <a:t>TOFControl</a:t>
            </a:r>
            <a:r>
              <a:rPr lang="de-DE" sz="2400" b="0" strike="noStrike" spc="-1" dirty="0">
                <a:solidFill>
                  <a:srgbClr val="FFFFFF"/>
                </a:solidFill>
                <a:latin typeface="+mj-lt"/>
              </a:rPr>
              <a:t>: Trigger-System</a:t>
            </a:r>
            <a:endParaRPr lang="de-DE" dirty="0">
              <a:latin typeface="+mj-lt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7F224DE-0160-79CA-AEF2-D70057257073}"/>
              </a:ext>
            </a:extLst>
          </p:cNvPr>
          <p:cNvSpPr txBox="1"/>
          <p:nvPr/>
        </p:nvSpPr>
        <p:spPr>
          <a:xfrm>
            <a:off x="172932" y="496323"/>
            <a:ext cx="381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Präzises Schalten der Spannung nötig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0A559B6-CE10-D175-D262-748B8B59FEC0}"/>
              </a:ext>
            </a:extLst>
          </p:cNvPr>
          <p:cNvSpPr txBox="1"/>
          <p:nvPr/>
        </p:nvSpPr>
        <p:spPr>
          <a:xfrm>
            <a:off x="172932" y="1282221"/>
            <a:ext cx="522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Flexible Anwendungen (MS^2, Turn-Zahl, Ziel-Masse) erfordern dynamische Anpassung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F2D623A-E595-F6D5-46E7-2A398598C6F1}"/>
              </a:ext>
            </a:extLst>
          </p:cNvPr>
          <p:cNvSpPr txBox="1"/>
          <p:nvPr/>
        </p:nvSpPr>
        <p:spPr>
          <a:xfrm>
            <a:off x="172932" y="889272"/>
            <a:ext cx="5832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Ionentransport benötigt zu Masse passende Frequenzen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C968A5-634F-A8C9-4C4E-A2F13526F5DB}"/>
              </a:ext>
            </a:extLst>
          </p:cNvPr>
          <p:cNvSpPr txBox="1"/>
          <p:nvPr/>
        </p:nvSpPr>
        <p:spPr>
          <a:xfrm>
            <a:off x="172932" y="1952169"/>
            <a:ext cx="5832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Umstellen sollte schnell, intuitiv und automatisch sein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57BD16C-F1FB-45D2-A725-430C5D0B1F09}"/>
              </a:ext>
            </a:extLst>
          </p:cNvPr>
          <p:cNvSpPr txBox="1"/>
          <p:nvPr/>
        </p:nvSpPr>
        <p:spPr>
          <a:xfrm>
            <a:off x="0" y="6631384"/>
            <a:ext cx="8319021" cy="2616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>
            <a:spAutoFit/>
          </a:bodyPr>
          <a:lstStyle/>
          <a:p>
            <a:r>
              <a:rPr lang="de-DE" sz="1100" baseline="30000" dirty="0">
                <a:latin typeface="+mj-lt"/>
              </a:rPr>
              <a:t>1</a:t>
            </a:r>
            <a:r>
              <a:rPr lang="de-DE" sz="1100" dirty="0">
                <a:latin typeface="+mj-lt"/>
              </a:rPr>
              <a:t>FPGA gebaut von Christian Jesch im Rahmen seiner </a:t>
            </a:r>
            <a:r>
              <a:rPr lang="de-DE" sz="1100" dirty="0" err="1">
                <a:latin typeface="+mj-lt"/>
              </a:rPr>
              <a:t>Ph.D</a:t>
            </a:r>
            <a:r>
              <a:rPr lang="de-DE" sz="1100" dirty="0">
                <a:latin typeface="+mj-lt"/>
              </a:rPr>
              <a:t>. 2016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80AB672-1045-F7DB-5218-9824D05C0ECD}"/>
              </a:ext>
            </a:extLst>
          </p:cNvPr>
          <p:cNvSpPr txBox="1"/>
          <p:nvPr/>
        </p:nvSpPr>
        <p:spPr>
          <a:xfrm>
            <a:off x="144357" y="2699329"/>
            <a:ext cx="4966658" cy="710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FPGA basierte Zeitablaufsteuerung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1</a:t>
            </a:r>
            <a:r>
              <a:rPr lang="de-DE" sz="1800" b="0" strike="noStrike" spc="-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für</a:t>
            </a:r>
            <a:r>
              <a:rPr lang="de-DE" spc="-1" dirty="0">
                <a:latin typeface="+mj-lt"/>
                <a:cs typeface="Calibri" panose="020F0502020204030204" pitchFamily="34" charset="0"/>
              </a:rPr>
              <a:t> Spannungen </a:t>
            </a:r>
            <a:r>
              <a:rPr lang="de-DE" sz="1800" b="0" strike="noStrike" spc="-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und Frequenzen mit 5 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ns</a:t>
            </a:r>
            <a:r>
              <a:rPr lang="de-DE" sz="1800" b="0" strike="noStrike" spc="-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Präzision</a:t>
            </a:r>
            <a:endParaRPr lang="de-DE" sz="1800" b="0" strike="noStrike" spc="-1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35931CD-611A-EEA9-3199-651762D9134E}"/>
              </a:ext>
            </a:extLst>
          </p:cNvPr>
          <p:cNvSpPr txBox="1"/>
          <p:nvPr/>
        </p:nvSpPr>
        <p:spPr>
          <a:xfrm>
            <a:off x="144357" y="3753853"/>
            <a:ext cx="3348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+mj-lt"/>
              </a:rPr>
              <a:t>TOFControl</a:t>
            </a:r>
            <a:r>
              <a:rPr lang="de-DE" dirty="0">
                <a:latin typeface="+mj-lt"/>
              </a:rPr>
              <a:t>-</a:t>
            </a:r>
            <a:r>
              <a:rPr lang="de-DE" dirty="0" err="1">
                <a:latin typeface="+mj-lt"/>
              </a:rPr>
              <a:t>Triggersystem</a:t>
            </a:r>
            <a:r>
              <a:rPr lang="de-DE" dirty="0">
                <a:latin typeface="+mj-lt"/>
              </a:rPr>
              <a:t>-Modul: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AA54A3D-D552-1627-88E3-E3CE53073B4B}"/>
              </a:ext>
            </a:extLst>
          </p:cNvPr>
          <p:cNvSpPr txBox="1"/>
          <p:nvPr/>
        </p:nvSpPr>
        <p:spPr>
          <a:xfrm>
            <a:off x="689856" y="4130276"/>
            <a:ext cx="5986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Intuitive Eingabe von Messparametern (z.B. Ziel-</a:t>
            </a:r>
            <a:r>
              <a:rPr lang="de-D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M</a:t>
            </a:r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asse)</a:t>
            </a:r>
            <a:endParaRPr lang="de-DE" dirty="0">
              <a:solidFill>
                <a:srgbClr val="2F742A"/>
              </a:solidFill>
              <a:latin typeface="+mj-lt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E7B79D0-A613-4B0E-B191-13014D0786F6}"/>
              </a:ext>
            </a:extLst>
          </p:cNvPr>
          <p:cNvSpPr txBox="1"/>
          <p:nvPr/>
        </p:nvSpPr>
        <p:spPr>
          <a:xfrm>
            <a:off x="689856" y="5259545"/>
            <a:ext cx="5986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Berechnet die nötige Frequenz für RFQs und RF-</a:t>
            </a:r>
            <a:r>
              <a:rPr lang="de-DE" sz="1800" b="0" strike="noStrike" spc="-1" dirty="0" err="1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Carpet</a:t>
            </a:r>
            <a:endParaRPr lang="de-DE" dirty="0">
              <a:solidFill>
                <a:srgbClr val="2F742A"/>
              </a:solidFill>
              <a:latin typeface="+mj-lt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1FF27A8-A236-2067-441E-0251692EBBFC}"/>
              </a:ext>
            </a:extLst>
          </p:cNvPr>
          <p:cNvSpPr txBox="1"/>
          <p:nvPr/>
        </p:nvSpPr>
        <p:spPr>
          <a:xfrm>
            <a:off x="689856" y="4506699"/>
            <a:ext cx="5986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Automatische Berechnung und Vorschau der Zeitabläufe</a:t>
            </a:r>
            <a:endParaRPr lang="de-DE" dirty="0">
              <a:solidFill>
                <a:srgbClr val="2F742A"/>
              </a:solidFill>
              <a:latin typeface="+mj-lt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4002D76-CA81-9FE8-F055-B3027CB2A9A5}"/>
              </a:ext>
            </a:extLst>
          </p:cNvPr>
          <p:cNvSpPr txBox="1"/>
          <p:nvPr/>
        </p:nvSpPr>
        <p:spPr>
          <a:xfrm>
            <a:off x="689856" y="4883122"/>
            <a:ext cx="5986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Einfaches Umschalten von MS</a:t>
            </a:r>
            <a:r>
              <a:rPr lang="de-DE" sz="1800" b="0" strike="noStrike" spc="-1" baseline="30000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1</a:t>
            </a:r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, MS</a:t>
            </a:r>
            <a:r>
              <a:rPr lang="de-DE" sz="1800" b="0" strike="noStrike" spc="-1" baseline="30000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2</a:t>
            </a:r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, MS</a:t>
            </a:r>
            <a:r>
              <a:rPr lang="de-DE" spc="-1" baseline="30000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3</a:t>
            </a:r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, MS</a:t>
            </a:r>
            <a:r>
              <a:rPr lang="de-DE" sz="1800" b="0" strike="noStrike" spc="-1" baseline="30000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4</a:t>
            </a:r>
            <a:endParaRPr lang="de-DE" baseline="30000" dirty="0">
              <a:solidFill>
                <a:srgbClr val="2F742A"/>
              </a:solidFill>
              <a:latin typeface="+mj-lt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A760D23-6F38-A5EA-6D49-F66C5101D9E0}"/>
              </a:ext>
            </a:extLst>
          </p:cNvPr>
          <p:cNvSpPr txBox="1"/>
          <p:nvPr/>
        </p:nvSpPr>
        <p:spPr>
          <a:xfrm>
            <a:off x="689856" y="5635966"/>
            <a:ext cx="5986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Einbindung in Parameter-Scan und Feedback-Loop</a:t>
            </a:r>
            <a:endParaRPr lang="de-DE" dirty="0">
              <a:solidFill>
                <a:srgbClr val="2F742A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extfeld 208"/>
          <p:cNvSpPr/>
          <p:nvPr/>
        </p:nvSpPr>
        <p:spPr>
          <a:xfrm>
            <a:off x="558518" y="2252654"/>
            <a:ext cx="3538237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de-DE" sz="2000" b="0" strike="noStrike" spc="-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Time </a:t>
            </a:r>
            <a:r>
              <a:rPr lang="de-DE" sz="2000" spc="-1" dirty="0" err="1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R</a:t>
            </a:r>
            <a:r>
              <a:rPr lang="de-DE" sz="2000" b="0" strike="noStrike" spc="-1" dirty="0" err="1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esolved</a:t>
            </a:r>
            <a:r>
              <a:rPr lang="de-DE" sz="2000" b="0" strike="noStrike" spc="-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de-DE" sz="2000" b="0" strike="noStrike" spc="-1" dirty="0" err="1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Calibration</a:t>
            </a:r>
            <a:r>
              <a:rPr lang="de-DE" sz="2000" b="0" strike="noStrike" spc="-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(TRC)</a:t>
            </a:r>
            <a:endParaRPr lang="de-DE" sz="2000" b="0" strike="noStrike" spc="-1" dirty="0"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329" name="Grafik 211"/>
          <p:cNvPicPr/>
          <p:nvPr/>
        </p:nvPicPr>
        <p:blipFill>
          <a:blip r:embed="rId3"/>
          <a:stretch/>
        </p:blipFill>
        <p:spPr>
          <a:xfrm>
            <a:off x="4708116" y="2671307"/>
            <a:ext cx="4140610" cy="2484152"/>
          </a:xfrm>
          <a:prstGeom prst="rect">
            <a:avLst/>
          </a:prstGeom>
          <a:ln w="0">
            <a:noFill/>
          </a:ln>
        </p:spPr>
      </p:pic>
      <p:sp>
        <p:nvSpPr>
          <p:cNvPr id="330" name="Textfeld 212"/>
          <p:cNvSpPr/>
          <p:nvPr/>
        </p:nvSpPr>
        <p:spPr>
          <a:xfrm>
            <a:off x="4848226" y="2242970"/>
            <a:ext cx="3896032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de-DE" sz="2000" b="0" strike="noStrike" spc="-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Feedback Software </a:t>
            </a:r>
            <a:r>
              <a:rPr lang="de-DE" sz="2000" b="0" strike="noStrike" spc="-1" dirty="0" err="1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Stabilizer</a:t>
            </a:r>
            <a:r>
              <a:rPr lang="de-DE" sz="2000" b="0" strike="noStrike" spc="-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(FSS)</a:t>
            </a:r>
            <a:endParaRPr lang="de-DE" sz="2000" b="0" strike="noStrike" spc="-1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E618DD-7FE0-F9DB-E4E1-5E48E119A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0" strike="noStrike" spc="-1" noProof="0" dirty="0" err="1">
                <a:solidFill>
                  <a:srgbClr val="FFFFFF"/>
                </a:solidFill>
                <a:latin typeface="+mj-lt"/>
              </a:rPr>
              <a:t>TOFControl</a:t>
            </a:r>
            <a:r>
              <a:rPr lang="de-DE" sz="2400" b="0" strike="noStrike" spc="-1" noProof="0" dirty="0">
                <a:solidFill>
                  <a:srgbClr val="FFFFFF"/>
                </a:solidFill>
                <a:latin typeface="+mj-lt"/>
              </a:rPr>
              <a:t>: Driftkorrektur</a:t>
            </a:r>
            <a:endParaRPr lang="de-DE" noProof="0" dirty="0">
              <a:latin typeface="+mj-lt"/>
            </a:endParaRP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DF7FA359-3AEC-CA0F-A5BB-BDF1498AA99D}"/>
              </a:ext>
            </a:extLst>
          </p:cNvPr>
          <p:cNvCxnSpPr>
            <a:cxnSpLocks/>
          </p:cNvCxnSpPr>
          <p:nvPr/>
        </p:nvCxnSpPr>
        <p:spPr>
          <a:xfrm>
            <a:off x="4572000" y="2028825"/>
            <a:ext cx="0" cy="4261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8B93E10-21EF-68F2-9329-61952120A210}"/>
              </a:ext>
            </a:extLst>
          </p:cNvPr>
          <p:cNvGrpSpPr/>
          <p:nvPr/>
        </p:nvGrpSpPr>
        <p:grpSpPr>
          <a:xfrm>
            <a:off x="0" y="2629460"/>
            <a:ext cx="4435884" cy="2318427"/>
            <a:chOff x="819914" y="3355975"/>
            <a:chExt cx="3196072" cy="1670436"/>
          </a:xfrm>
        </p:grpSpPr>
        <p:pic>
          <p:nvPicPr>
            <p:cNvPr id="327" name="Grafik 209"/>
            <p:cNvPicPr/>
            <p:nvPr/>
          </p:nvPicPr>
          <p:blipFill rotWithShape="1">
            <a:blip r:embed="rId4"/>
            <a:srcRect t="47073"/>
            <a:stretch/>
          </p:blipFill>
          <p:spPr>
            <a:xfrm>
              <a:off x="819914" y="3355975"/>
              <a:ext cx="3196072" cy="1670436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D71915ED-28F8-8BFE-5683-997D246BD2A3}"/>
                </a:ext>
              </a:extLst>
            </p:cNvPr>
            <p:cNvSpPr/>
            <p:nvPr/>
          </p:nvSpPr>
          <p:spPr>
            <a:xfrm>
              <a:off x="857250" y="3400425"/>
              <a:ext cx="126998" cy="130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95210ECA-530E-488A-25CB-3593C2C7956F}"/>
                </a:ext>
              </a:extLst>
            </p:cNvPr>
            <p:cNvSpPr/>
            <p:nvPr/>
          </p:nvSpPr>
          <p:spPr>
            <a:xfrm>
              <a:off x="2600325" y="3400425"/>
              <a:ext cx="126998" cy="130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+mj-lt"/>
              </a:endParaRPr>
            </a:p>
          </p:txBody>
        </p:sp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28750E81-F90F-AAB7-767C-0146D3533E73}"/>
              </a:ext>
            </a:extLst>
          </p:cNvPr>
          <p:cNvSpPr txBox="1"/>
          <p:nvPr/>
        </p:nvSpPr>
        <p:spPr>
          <a:xfrm>
            <a:off x="139950" y="496323"/>
            <a:ext cx="595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Schwankungen in Spannungen und Geometrie verändern TOF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DDE3035-EABF-EBBB-4BC8-A9D9589AB6B6}"/>
              </a:ext>
            </a:extLst>
          </p:cNvPr>
          <p:cNvSpPr txBox="1"/>
          <p:nvPr/>
        </p:nvSpPr>
        <p:spPr>
          <a:xfrm>
            <a:off x="139950" y="865655"/>
            <a:ext cx="6195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Einfaches Aufsummieren reduziert Genauigkeit und Auflösung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D9EAB6D-B103-1E77-1F84-97B8EE654437}"/>
              </a:ext>
            </a:extLst>
          </p:cNvPr>
          <p:cNvSpPr txBox="1"/>
          <p:nvPr/>
        </p:nvSpPr>
        <p:spPr>
          <a:xfrm>
            <a:off x="139950" y="1397976"/>
            <a:ext cx="2623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2 Ansätze mit </a:t>
            </a:r>
            <a:r>
              <a:rPr lang="de-DE" dirty="0" err="1">
                <a:latin typeface="+mj-lt"/>
              </a:rPr>
              <a:t>TOFControl</a:t>
            </a:r>
            <a:r>
              <a:rPr lang="de-DE" dirty="0">
                <a:latin typeface="+mj-lt"/>
              </a:rPr>
              <a:t>:</a:t>
            </a:r>
          </a:p>
        </p:txBody>
      </p:sp>
      <p:sp>
        <p:nvSpPr>
          <p:cNvPr id="14" name="Textfeld 208">
            <a:extLst>
              <a:ext uri="{FF2B5EF4-FFF2-40B4-BE49-F238E27FC236}">
                <a16:creationId xmlns:a16="http://schemas.microsoft.com/office/drawing/2014/main" id="{4F92F65F-22C3-2B6C-889D-37D54655D51D}"/>
              </a:ext>
            </a:extLst>
          </p:cNvPr>
          <p:cNvSpPr/>
          <p:nvPr/>
        </p:nvSpPr>
        <p:spPr>
          <a:xfrm>
            <a:off x="673761" y="1975695"/>
            <a:ext cx="3538237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1600" b="0" strike="noStrike" spc="-1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Analyse</a:t>
            </a:r>
          </a:p>
        </p:txBody>
      </p:sp>
      <p:sp>
        <p:nvSpPr>
          <p:cNvPr id="24" name="Textfeld 208">
            <a:extLst>
              <a:ext uri="{FF2B5EF4-FFF2-40B4-BE49-F238E27FC236}">
                <a16:creationId xmlns:a16="http://schemas.microsoft.com/office/drawing/2014/main" id="{784D1673-A65C-69D5-B7AA-344A3934B920}"/>
              </a:ext>
            </a:extLst>
          </p:cNvPr>
          <p:cNvSpPr/>
          <p:nvPr/>
        </p:nvSpPr>
        <p:spPr>
          <a:xfrm>
            <a:off x="5043299" y="1975695"/>
            <a:ext cx="3538237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1600" b="0" strike="noStrike" spc="-1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Messung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C928D5C-5440-FA6B-B340-342B5E4658B8}"/>
              </a:ext>
            </a:extLst>
          </p:cNvPr>
          <p:cNvSpPr txBox="1"/>
          <p:nvPr/>
        </p:nvSpPr>
        <p:spPr>
          <a:xfrm>
            <a:off x="228082" y="5238661"/>
            <a:ext cx="398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+mj-lt"/>
              </a:rPr>
              <a:t>Kalibration wird an den Flugzeit-Änderungen eines </a:t>
            </a:r>
            <a:r>
              <a:rPr lang="de-DE" dirty="0" err="1">
                <a:solidFill>
                  <a:srgbClr val="2F742A"/>
                </a:solidFill>
                <a:latin typeface="+mj-lt"/>
              </a:rPr>
              <a:t>Kalibranten</a:t>
            </a:r>
            <a:r>
              <a:rPr lang="de-DE" dirty="0">
                <a:solidFill>
                  <a:srgbClr val="2F742A"/>
                </a:solidFill>
                <a:latin typeface="+mj-lt"/>
              </a:rPr>
              <a:t> angepasst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199A0C8-4850-07A0-49E5-4CEA7E4B4168}"/>
              </a:ext>
            </a:extLst>
          </p:cNvPr>
          <p:cNvSpPr txBox="1"/>
          <p:nvPr/>
        </p:nvSpPr>
        <p:spPr>
          <a:xfrm>
            <a:off x="228082" y="6019194"/>
            <a:ext cx="3534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+mj-lt"/>
              </a:rPr>
              <a:t>Diverse Einstellungen und Fit-Modelle korrigieren fast alle Effekte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52EA06A-57D7-6FF9-74CC-55786A9442A9}"/>
              </a:ext>
            </a:extLst>
          </p:cNvPr>
          <p:cNvSpPr txBox="1"/>
          <p:nvPr/>
        </p:nvSpPr>
        <p:spPr>
          <a:xfrm>
            <a:off x="5043298" y="5238661"/>
            <a:ext cx="3534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+mj-lt"/>
              </a:rPr>
              <a:t>Spannungen werden angepasst, um die Flugzeit zu stabilisieren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5D9A8D8-8DC6-FC8F-7D6B-231876E421B2}"/>
              </a:ext>
            </a:extLst>
          </p:cNvPr>
          <p:cNvSpPr txBox="1"/>
          <p:nvPr/>
        </p:nvSpPr>
        <p:spPr>
          <a:xfrm>
            <a:off x="5043298" y="6019194"/>
            <a:ext cx="3801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+mj-lt"/>
              </a:rPr>
              <a:t>Signalform bleibt erhalten über Korrektur mit zwei Spannungen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rafik 215"/>
          <p:cNvPicPr/>
          <p:nvPr/>
        </p:nvPicPr>
        <p:blipFill rotWithShape="1">
          <a:blip r:embed="rId3"/>
          <a:srcRect l="6137" b="56509"/>
          <a:stretch/>
        </p:blipFill>
        <p:spPr>
          <a:xfrm>
            <a:off x="592032" y="3764099"/>
            <a:ext cx="4458433" cy="3030029"/>
          </a:xfrm>
          <a:prstGeom prst="rect">
            <a:avLst/>
          </a:prstGeom>
          <a:ln w="0">
            <a:noFill/>
          </a:ln>
        </p:spPr>
      </p:pic>
      <p:pic>
        <p:nvPicPr>
          <p:cNvPr id="334" name="Grafik 216"/>
          <p:cNvPicPr/>
          <p:nvPr/>
        </p:nvPicPr>
        <p:blipFill rotWithShape="1">
          <a:blip r:embed="rId3"/>
          <a:srcRect l="5582" t="43725" r="865" b="-1"/>
          <a:stretch/>
        </p:blipFill>
        <p:spPr>
          <a:xfrm>
            <a:off x="5470673" y="3175964"/>
            <a:ext cx="3378698" cy="2981520"/>
          </a:xfrm>
          <a:prstGeom prst="rect">
            <a:avLst/>
          </a:prstGeom>
          <a:ln w="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E1DA6CC-A857-FFB8-818F-675AD442D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0" strike="noStrike" spc="-1" noProof="0" dirty="0" err="1">
                <a:solidFill>
                  <a:srgbClr val="FFFFFF"/>
                </a:solidFill>
                <a:latin typeface="+mj-lt"/>
              </a:rPr>
              <a:t>TOFControl</a:t>
            </a:r>
            <a:r>
              <a:rPr lang="de-DE" sz="2400" b="0" strike="noStrike" spc="-1" noProof="0" dirty="0">
                <a:solidFill>
                  <a:srgbClr val="FFFFFF"/>
                </a:solidFill>
                <a:latin typeface="+mj-lt"/>
              </a:rPr>
              <a:t>: Peak-Identifizierung</a:t>
            </a:r>
            <a:endParaRPr lang="de-DE" noProof="0" dirty="0">
              <a:latin typeface="+mj-lt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ACAA8D6-43CB-469F-C55B-546DE445584E}"/>
              </a:ext>
            </a:extLst>
          </p:cNvPr>
          <p:cNvSpPr txBox="1"/>
          <p:nvPr/>
        </p:nvSpPr>
        <p:spPr>
          <a:xfrm>
            <a:off x="144357" y="496323"/>
            <a:ext cx="5574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Analyse benötigt häufig Summenformel zu Identifizierung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1DC162D-9510-3368-1730-91C8871D1A85}"/>
              </a:ext>
            </a:extLst>
          </p:cNvPr>
          <p:cNvSpPr txBox="1"/>
          <p:nvPr/>
        </p:nvSpPr>
        <p:spPr>
          <a:xfrm>
            <a:off x="144357" y="865655"/>
            <a:ext cx="646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Schwierig: Große Moleküle, viele Kandidaten, unbekannte </a:t>
            </a:r>
            <a:r>
              <a:rPr lang="de-DE" dirty="0" err="1">
                <a:solidFill>
                  <a:srgbClr val="FF0000"/>
                </a:solidFill>
                <a:latin typeface="+mj-lt"/>
              </a:rPr>
              <a:t>Turnzahl</a:t>
            </a:r>
            <a:endParaRPr lang="de-DE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2328F54-6EA1-4BB3-8E08-9801F77D0DED}"/>
              </a:ext>
            </a:extLst>
          </p:cNvPr>
          <p:cNvSpPr txBox="1"/>
          <p:nvPr/>
        </p:nvSpPr>
        <p:spPr>
          <a:xfrm>
            <a:off x="144357" y="1628516"/>
            <a:ext cx="7084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Peak-Identifizierung der </a:t>
            </a:r>
            <a:r>
              <a:rPr lang="de-DE" dirty="0" err="1">
                <a:latin typeface="+mj-lt"/>
              </a:rPr>
              <a:t>TOFControl</a:t>
            </a:r>
            <a:r>
              <a:rPr lang="de-DE" dirty="0">
                <a:latin typeface="+mj-lt"/>
              </a:rPr>
              <a:t> Software bestimmt Summenformeln!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7311CB1-5BDD-FDBD-C393-25FB9740AAFA}"/>
              </a:ext>
            </a:extLst>
          </p:cNvPr>
          <p:cNvSpPr txBox="1"/>
          <p:nvPr/>
        </p:nvSpPr>
        <p:spPr>
          <a:xfrm>
            <a:off x="592032" y="1949238"/>
            <a:ext cx="70485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">
              <a:lnSpc>
                <a:spcPct val="115000"/>
              </a:lnSpc>
              <a:buClr>
                <a:srgbClr val="000000"/>
              </a:buClr>
              <a:buSzPct val="45000"/>
            </a:pPr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Intelligenter Kombinatorik Algorithmus, Ergebnis in Sekunden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2B8F2FC-E8CD-323D-0BC5-0133FD53B32C}"/>
              </a:ext>
            </a:extLst>
          </p:cNvPr>
          <p:cNvSpPr txBox="1"/>
          <p:nvPr/>
        </p:nvSpPr>
        <p:spPr>
          <a:xfrm>
            <a:off x="592032" y="2636336"/>
            <a:ext cx="70485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">
              <a:lnSpc>
                <a:spcPct val="115000"/>
              </a:lnSpc>
              <a:buClr>
                <a:srgbClr val="000000"/>
              </a:buClr>
              <a:buSzPct val="45000"/>
            </a:pPr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Intuitive Oberfläche mit Periodensystem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668C97F-FE0C-E1E4-C746-AA641A5EF475}"/>
              </a:ext>
            </a:extLst>
          </p:cNvPr>
          <p:cNvSpPr txBox="1"/>
          <p:nvPr/>
        </p:nvSpPr>
        <p:spPr>
          <a:xfrm>
            <a:off x="592032" y="2292787"/>
            <a:ext cx="70485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">
              <a:lnSpc>
                <a:spcPct val="115000"/>
              </a:lnSpc>
              <a:buClr>
                <a:srgbClr val="000000"/>
              </a:buClr>
              <a:buSzPct val="45000"/>
            </a:pPr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Literaturmassen basieren auf der NuBase-2020 Datenbank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68B45CC-99B5-8C01-7D88-0990AC2FB082}"/>
              </a:ext>
            </a:extLst>
          </p:cNvPr>
          <p:cNvSpPr txBox="1"/>
          <p:nvPr/>
        </p:nvSpPr>
        <p:spPr>
          <a:xfrm>
            <a:off x="592032" y="2979884"/>
            <a:ext cx="70485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">
              <a:lnSpc>
                <a:spcPct val="115000"/>
              </a:lnSpc>
              <a:buClr>
                <a:srgbClr val="000000"/>
              </a:buClr>
              <a:buSzPct val="45000"/>
            </a:pPr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Parameter Scans, z.B. </a:t>
            </a:r>
            <a:r>
              <a:rPr lang="de-DE" sz="1800" b="0" strike="noStrike" spc="-1" dirty="0" err="1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Turnzahl</a:t>
            </a:r>
            <a:endParaRPr lang="de-DE" sz="1800" b="0" strike="noStrike" spc="-1" dirty="0">
              <a:solidFill>
                <a:srgbClr val="2F742A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75D5B6C-750D-A28D-09B9-BF0854BA7CB5}"/>
              </a:ext>
            </a:extLst>
          </p:cNvPr>
          <p:cNvSpPr txBox="1"/>
          <p:nvPr/>
        </p:nvSpPr>
        <p:spPr>
          <a:xfrm>
            <a:off x="592032" y="3323432"/>
            <a:ext cx="70485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">
              <a:lnSpc>
                <a:spcPct val="115000"/>
              </a:lnSpc>
              <a:buClr>
                <a:srgbClr val="000000"/>
              </a:buClr>
              <a:buSzPct val="45000"/>
            </a:pPr>
            <a:r>
              <a:rPr lang="de-DE" sz="1800" b="0" strike="noStrike" spc="-1" dirty="0">
                <a:solidFill>
                  <a:srgbClr val="2F742A"/>
                </a:solidFill>
                <a:latin typeface="+mj-lt"/>
                <a:cs typeface="Calibri" panose="020F0502020204030204" pitchFamily="34" charset="0"/>
              </a:rPr>
              <a:t>Erweiterte Filter, z.B. Fragmente eines Präkursors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rafik 240"/>
          <p:cNvPicPr/>
          <p:nvPr/>
        </p:nvPicPr>
        <p:blipFill rotWithShape="1">
          <a:blip r:embed="rId3"/>
          <a:srcRect l="-3123"/>
          <a:stretch/>
        </p:blipFill>
        <p:spPr>
          <a:xfrm>
            <a:off x="5519440" y="3046361"/>
            <a:ext cx="3532704" cy="3425680"/>
          </a:xfrm>
          <a:prstGeom prst="rect">
            <a:avLst/>
          </a:prstGeom>
          <a:ln w="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423666C-4697-4C34-1039-48590430D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0" strike="noStrike" spc="-1" noProof="0" dirty="0">
                <a:solidFill>
                  <a:srgbClr val="FFFFFF"/>
                </a:solidFill>
                <a:latin typeface="+mj-lt"/>
              </a:rPr>
              <a:t>Analyse-Technik: Turn-</a:t>
            </a:r>
            <a:r>
              <a:rPr lang="de-DE" sz="2400" b="0" strike="noStrike" spc="-1" noProof="0" dirty="0" err="1">
                <a:solidFill>
                  <a:srgbClr val="FFFFFF"/>
                </a:solidFill>
                <a:latin typeface="+mj-lt"/>
              </a:rPr>
              <a:t>Dekonvolution</a:t>
            </a:r>
            <a:endParaRPr lang="de-DE" noProof="0" dirty="0">
              <a:latin typeface="+mj-lt"/>
            </a:endParaRPr>
          </a:p>
        </p:txBody>
      </p:sp>
      <p:pic>
        <p:nvPicPr>
          <p:cNvPr id="174" name="Grafik 1" descr="Ein Bild, das Text, Reihe, Diagramm, Screenshot enthält.&#10;&#10;Beschreibung automatisch generiert."/>
          <p:cNvPicPr/>
          <p:nvPr/>
        </p:nvPicPr>
        <p:blipFill>
          <a:blip r:embed="rId4"/>
          <a:stretch/>
        </p:blipFill>
        <p:spPr>
          <a:xfrm>
            <a:off x="10151892" y="708539"/>
            <a:ext cx="2721867" cy="1981873"/>
          </a:xfrm>
          <a:prstGeom prst="rect">
            <a:avLst/>
          </a:prstGeom>
          <a:ln w="0">
            <a:noFill/>
          </a:ln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6D85239-3877-8A13-171C-9791FB20B25B}"/>
              </a:ext>
            </a:extLst>
          </p:cNvPr>
          <p:cNvSpPr txBox="1"/>
          <p:nvPr/>
        </p:nvSpPr>
        <p:spPr>
          <a:xfrm>
            <a:off x="144355" y="496323"/>
            <a:ext cx="504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Hohe Auflösung bedingt kleinen Massenbereich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65C8D89-1249-5AF9-99AF-27B6F9577311}"/>
              </a:ext>
            </a:extLst>
          </p:cNvPr>
          <p:cNvSpPr txBox="1"/>
          <p:nvPr/>
        </p:nvSpPr>
        <p:spPr>
          <a:xfrm>
            <a:off x="144355" y="1549771"/>
            <a:ext cx="5365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Scannen einzelner Massenlinien langsam und anfällig für Schwankungen in Ionenstrom oder Spannungen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23441CF-5455-9EC7-134B-292AF7F42978}"/>
              </a:ext>
            </a:extLst>
          </p:cNvPr>
          <p:cNvSpPr txBox="1"/>
          <p:nvPr/>
        </p:nvSpPr>
        <p:spPr>
          <a:xfrm>
            <a:off x="144355" y="909851"/>
            <a:ext cx="4669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Analyse von Zusammensetzungen erfordert hohe Auflösung im breiten Massenbereich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4FADEB9-19E2-055B-5A16-CF2788185A9A}"/>
              </a:ext>
            </a:extLst>
          </p:cNvPr>
          <p:cNvSpPr txBox="1"/>
          <p:nvPr/>
        </p:nvSpPr>
        <p:spPr>
          <a:xfrm>
            <a:off x="144355" y="2490357"/>
            <a:ext cx="4155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+mj-lt"/>
              </a:rPr>
              <a:t>Analyse-Technik: Turn-</a:t>
            </a:r>
            <a:r>
              <a:rPr lang="de-DE" sz="2000" dirty="0" err="1">
                <a:latin typeface="+mj-lt"/>
              </a:rPr>
              <a:t>Dekonvolution</a:t>
            </a:r>
            <a:endParaRPr lang="de-DE" sz="2000" dirty="0">
              <a:latin typeface="+mj-lt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9B5EA8C-3FE2-F8D8-3751-D664F3CB5CF5}"/>
              </a:ext>
            </a:extLst>
          </p:cNvPr>
          <p:cNvSpPr txBox="1"/>
          <p:nvPr/>
        </p:nvSpPr>
        <p:spPr>
          <a:xfrm>
            <a:off x="659998" y="2938848"/>
            <a:ext cx="3439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3 Phasen mit steigender Auflösung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838CEA2-480A-FDC0-42A6-E174E523CE7C}"/>
              </a:ext>
            </a:extLst>
          </p:cNvPr>
          <p:cNvSpPr txBox="1"/>
          <p:nvPr/>
        </p:nvSpPr>
        <p:spPr>
          <a:xfrm>
            <a:off x="659998" y="3330189"/>
            <a:ext cx="519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+mj-lt"/>
              </a:rPr>
              <a:t>a) Referenz-Spektrum  →  Relative Zusammensetzung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8AFDE54-0100-58A5-A419-64ADEC6DB299}"/>
              </a:ext>
            </a:extLst>
          </p:cNvPr>
          <p:cNvSpPr txBox="1"/>
          <p:nvPr/>
        </p:nvSpPr>
        <p:spPr>
          <a:xfrm>
            <a:off x="659998" y="3721530"/>
            <a:ext cx="5048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+mj-lt"/>
              </a:rPr>
              <a:t>b) Vorbereitungs-Spektrum  →  Turn-Identifizierung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FD1C428-0D7C-DE17-3402-965DB881BD7E}"/>
              </a:ext>
            </a:extLst>
          </p:cNvPr>
          <p:cNvSpPr txBox="1"/>
          <p:nvPr/>
        </p:nvSpPr>
        <p:spPr>
          <a:xfrm>
            <a:off x="449155" y="5115077"/>
            <a:ext cx="3642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Beispiel: 150 u/e – 310 u/e </a:t>
            </a:r>
            <a:r>
              <a:rPr lang="de-DE" dirty="0">
                <a:solidFill>
                  <a:srgbClr val="000000"/>
                </a:solidFill>
                <a:latin typeface="+mj-lt"/>
              </a:rPr>
              <a:t>= 160 u/e</a:t>
            </a:r>
            <a:endParaRPr lang="de-DE" dirty="0">
              <a:latin typeface="+mj-lt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B8506F1-A3A7-16F7-2BAC-C1079F1A7E82}"/>
              </a:ext>
            </a:extLst>
          </p:cNvPr>
          <p:cNvSpPr txBox="1"/>
          <p:nvPr/>
        </p:nvSpPr>
        <p:spPr>
          <a:xfrm>
            <a:off x="659998" y="5425554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Klassisch: 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A17B504-DB24-C2B3-38A8-67D0CE9802AD}"/>
              </a:ext>
            </a:extLst>
          </p:cNvPr>
          <p:cNvSpPr txBox="1"/>
          <p:nvPr/>
        </p:nvSpPr>
        <p:spPr>
          <a:xfrm>
            <a:off x="1069839" y="5736032"/>
            <a:ext cx="4039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+mj-lt"/>
              </a:rPr>
              <a:t>Fenster 0,5 u/e erfordert 320 Messungen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DB5A84B-8879-B271-0CC6-4D4EE45A0C44}"/>
              </a:ext>
            </a:extLst>
          </p:cNvPr>
          <p:cNvSpPr txBox="1"/>
          <p:nvPr/>
        </p:nvSpPr>
        <p:spPr>
          <a:xfrm>
            <a:off x="659998" y="6046509"/>
            <a:ext cx="2140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Turn-</a:t>
            </a:r>
            <a:r>
              <a:rPr lang="de-DE" dirty="0" err="1">
                <a:latin typeface="+mj-lt"/>
              </a:rPr>
              <a:t>Dekonvolution</a:t>
            </a:r>
            <a:r>
              <a:rPr lang="de-DE" dirty="0">
                <a:latin typeface="+mj-lt"/>
              </a:rPr>
              <a:t>: 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705B6DF-5008-D1C7-47D3-E0975BAF154E}"/>
              </a:ext>
            </a:extLst>
          </p:cNvPr>
          <p:cNvSpPr txBox="1"/>
          <p:nvPr/>
        </p:nvSpPr>
        <p:spPr>
          <a:xfrm>
            <a:off x="1069839" y="6356987"/>
            <a:ext cx="3754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+mj-lt"/>
              </a:rPr>
              <a:t>Fenster 20 u/e erfordert 8 Messungen</a:t>
            </a: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91F5F13E-F367-9EFE-2340-56671BA7B032}"/>
              </a:ext>
            </a:extLst>
          </p:cNvPr>
          <p:cNvGrpSpPr/>
          <p:nvPr/>
        </p:nvGrpSpPr>
        <p:grpSpPr>
          <a:xfrm>
            <a:off x="659998" y="4112870"/>
            <a:ext cx="4531125" cy="646331"/>
            <a:chOff x="355198" y="4370220"/>
            <a:chExt cx="4531125" cy="646331"/>
          </a:xfrm>
        </p:grpSpPr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59BE451C-1505-4BB7-07A5-8186B19FEAF5}"/>
                </a:ext>
              </a:extLst>
            </p:cNvPr>
            <p:cNvSpPr txBox="1"/>
            <p:nvPr/>
          </p:nvSpPr>
          <p:spPr>
            <a:xfrm>
              <a:off x="355198" y="4370220"/>
              <a:ext cx="30166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rgbClr val="2F742A"/>
                  </a:solidFill>
                  <a:latin typeface="+mj-lt"/>
                </a:rPr>
                <a:t>c) Hochauflösendes Spektrum mit mehrdeutiger </a:t>
              </a:r>
              <a:r>
                <a:rPr lang="de-DE" dirty="0" err="1">
                  <a:solidFill>
                    <a:srgbClr val="2F742A"/>
                  </a:solidFill>
                  <a:latin typeface="+mj-lt"/>
                </a:rPr>
                <a:t>Turnzahl</a:t>
              </a:r>
              <a:endParaRPr lang="de-DE" dirty="0">
                <a:solidFill>
                  <a:srgbClr val="2F742A"/>
                </a:solidFill>
                <a:latin typeface="+mj-lt"/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1D5B71A3-CD12-B707-E14B-100B34235102}"/>
                </a:ext>
              </a:extLst>
            </p:cNvPr>
            <p:cNvSpPr txBox="1"/>
            <p:nvPr/>
          </p:nvSpPr>
          <p:spPr>
            <a:xfrm>
              <a:off x="3223353" y="4511777"/>
              <a:ext cx="166297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2F742A"/>
                  </a:solidFill>
                  <a:latin typeface="+mj-lt"/>
                </a:rPr>
                <a:t>→  Massenwert</a:t>
              </a:r>
              <a:endParaRPr lang="de-DE" dirty="0">
                <a:latin typeface="+mj-lt"/>
              </a:endParaRPr>
            </a:p>
          </p:txBody>
        </p:sp>
      </p:grpSp>
      <p:pic>
        <p:nvPicPr>
          <p:cNvPr id="5" name="Grafik 4" descr="Ein Bild, das Text, Diagramm, Reihe enthält.&#10;&#10;Automatisch generierte Beschreibung">
            <a:extLst>
              <a:ext uri="{FF2B5EF4-FFF2-40B4-BE49-F238E27FC236}">
                <a16:creationId xmlns:a16="http://schemas.microsoft.com/office/drawing/2014/main" id="{90453744-4459-0E55-2B4F-A35B9A4134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346" y="607496"/>
            <a:ext cx="3321299" cy="230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979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extBox 143"/>
          <p:cNvSpPr/>
          <p:nvPr/>
        </p:nvSpPr>
        <p:spPr>
          <a:xfrm>
            <a:off x="910440" y="1891440"/>
            <a:ext cx="1847214" cy="36787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Stufe 1: Einschuss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1" name="TextBox 187"/>
          <p:cNvSpPr/>
          <p:nvPr/>
        </p:nvSpPr>
        <p:spPr>
          <a:xfrm>
            <a:off x="914760" y="1891440"/>
            <a:ext cx="2750794" cy="36787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Stufe 2: Flugzeit-Separation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2" name="TextBox 188"/>
          <p:cNvSpPr/>
          <p:nvPr/>
        </p:nvSpPr>
        <p:spPr>
          <a:xfrm>
            <a:off x="912600" y="1891440"/>
            <a:ext cx="2333181" cy="36787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Stufe 3: Wiedereinfang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3" name="TextBox 189"/>
          <p:cNvSpPr/>
          <p:nvPr/>
        </p:nvSpPr>
        <p:spPr>
          <a:xfrm>
            <a:off x="909360" y="1891440"/>
            <a:ext cx="1274108" cy="36787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Stufe 4: CID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4" name="TextBox 190"/>
          <p:cNvSpPr/>
          <p:nvPr/>
        </p:nvSpPr>
        <p:spPr>
          <a:xfrm>
            <a:off x="911520" y="1891440"/>
            <a:ext cx="1847214" cy="36787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Stufe 5: Einschuss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6" name="TextBox 57"/>
          <p:cNvSpPr/>
          <p:nvPr/>
        </p:nvSpPr>
        <p:spPr>
          <a:xfrm>
            <a:off x="914760" y="1891440"/>
            <a:ext cx="2750794" cy="36787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Stufe 6: Flugzeit-Separation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7" name="TextBox 58"/>
          <p:cNvSpPr/>
          <p:nvPr/>
        </p:nvSpPr>
        <p:spPr>
          <a:xfrm>
            <a:off x="913320" y="1891440"/>
            <a:ext cx="1872798" cy="36787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Stufe 7: Detektion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0" name="Oval 62"/>
          <p:cNvSpPr/>
          <p:nvPr/>
        </p:nvSpPr>
        <p:spPr>
          <a:xfrm>
            <a:off x="1728720" y="3763440"/>
            <a:ext cx="143640" cy="143640"/>
          </a:xfrm>
          <a:prstGeom prst="ellipse">
            <a:avLst/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 w="0"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1" name="Oval 63"/>
          <p:cNvSpPr/>
          <p:nvPr/>
        </p:nvSpPr>
        <p:spPr>
          <a:xfrm>
            <a:off x="1728720" y="3763440"/>
            <a:ext cx="143640" cy="143640"/>
          </a:xfrm>
          <a:prstGeom prst="ellipse">
            <a:avLst/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 w="0"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2" name="Straight Connector 64"/>
          <p:cNvSpPr/>
          <p:nvPr/>
        </p:nvSpPr>
        <p:spPr>
          <a:xfrm flipH="1" flipV="1">
            <a:off x="1476360" y="3655440"/>
            <a:ext cx="1152360" cy="1008000"/>
          </a:xfrm>
          <a:prstGeom prst="line">
            <a:avLst/>
          </a:prstGeom>
          <a:ln>
            <a:solidFill>
              <a:srgbClr val="4F81BD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3" name="Straight Connector 1036"/>
          <p:cNvSpPr/>
          <p:nvPr/>
        </p:nvSpPr>
        <p:spPr>
          <a:xfrm flipV="1">
            <a:off x="5797080" y="3691440"/>
            <a:ext cx="1188000" cy="972000"/>
          </a:xfrm>
          <a:prstGeom prst="line">
            <a:avLst/>
          </a:prstGeom>
          <a:ln cap="rnd">
            <a:solidFill>
              <a:srgbClr val="4F81BD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4" name="Straight Connector 86"/>
          <p:cNvSpPr/>
          <p:nvPr/>
        </p:nvSpPr>
        <p:spPr>
          <a:xfrm>
            <a:off x="3168720" y="3691440"/>
            <a:ext cx="1188000" cy="972000"/>
          </a:xfrm>
          <a:prstGeom prst="line">
            <a:avLst/>
          </a:prstGeom>
          <a:ln cap="rnd">
            <a:solidFill>
              <a:srgbClr val="4F81BD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45" name="Group 66"/>
          <p:cNvGrpSpPr/>
          <p:nvPr/>
        </p:nvGrpSpPr>
        <p:grpSpPr>
          <a:xfrm>
            <a:off x="1116720" y="3295440"/>
            <a:ext cx="1511640" cy="1367640"/>
            <a:chOff x="1116720" y="3295440"/>
            <a:chExt cx="1511640" cy="1367640"/>
          </a:xfrm>
        </p:grpSpPr>
        <p:sp>
          <p:nvSpPr>
            <p:cNvPr id="246" name="Straight Connector 67"/>
            <p:cNvSpPr/>
            <p:nvPr/>
          </p:nvSpPr>
          <p:spPr>
            <a:xfrm>
              <a:off x="2162880" y="3881520"/>
              <a:ext cx="465480" cy="7815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cap="rnd">
              <a:solidFill>
                <a:srgbClr val="C0504D"/>
              </a:solidFill>
              <a:round/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7" name="Arc 1023"/>
            <p:cNvSpPr/>
            <p:nvPr/>
          </p:nvSpPr>
          <p:spPr>
            <a:xfrm>
              <a:off x="1116720" y="3295440"/>
              <a:ext cx="1403640" cy="626040"/>
            </a:xfrm>
            <a:prstGeom prst="arc">
              <a:avLst>
                <a:gd name="adj1" fmla="val 2305420"/>
                <a:gd name="adj2" fmla="val 8463709"/>
              </a:avLst>
            </a:prstGeom>
            <a:noFill/>
            <a:ln cap="rnd">
              <a:solidFill>
                <a:srgbClr val="C0504D"/>
              </a:solidFill>
              <a:round/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48" name="Group 91"/>
          <p:cNvGrpSpPr/>
          <p:nvPr/>
        </p:nvGrpSpPr>
        <p:grpSpPr>
          <a:xfrm>
            <a:off x="1154880" y="3151440"/>
            <a:ext cx="6319800" cy="1768680"/>
            <a:chOff x="1154880" y="3151440"/>
            <a:chExt cx="6319800" cy="1768680"/>
          </a:xfrm>
        </p:grpSpPr>
        <p:sp>
          <p:nvSpPr>
            <p:cNvPr id="249" name="Rectangle 1053"/>
            <p:cNvSpPr/>
            <p:nvPr/>
          </p:nvSpPr>
          <p:spPr>
            <a:xfrm>
              <a:off x="1476720" y="4673160"/>
              <a:ext cx="5652360" cy="179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0" name="Straight Arrow Connector 25"/>
            <p:cNvSpPr/>
            <p:nvPr/>
          </p:nvSpPr>
          <p:spPr>
            <a:xfrm flipV="1">
              <a:off x="1476720" y="3258720"/>
              <a:ext cx="360" cy="14036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cap="sq">
              <a:solidFill>
                <a:srgbClr val="000000"/>
              </a:solidFill>
              <a:round/>
              <a:tailEnd type="stealth" w="med" len="med"/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1" name="Straight Arrow Connector 28"/>
            <p:cNvSpPr/>
            <p:nvPr/>
          </p:nvSpPr>
          <p:spPr>
            <a:xfrm>
              <a:off x="1476720" y="4663440"/>
              <a:ext cx="5760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cap="sq">
              <a:solidFill>
                <a:srgbClr val="000000"/>
              </a:solidFill>
              <a:round/>
              <a:tailEnd type="stealth" w="med" len="med"/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2" name="TextBox 27"/>
            <p:cNvSpPr/>
            <p:nvPr/>
          </p:nvSpPr>
          <p:spPr>
            <a:xfrm>
              <a:off x="1154880" y="3151440"/>
              <a:ext cx="327240" cy="364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endParaRPr lang="de-DE" sz="18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3" name="TextBox 29"/>
            <p:cNvSpPr/>
            <p:nvPr/>
          </p:nvSpPr>
          <p:spPr>
            <a:xfrm>
              <a:off x="7203600" y="4555440"/>
              <a:ext cx="271080" cy="364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z</a:t>
              </a:r>
              <a:endParaRPr lang="de-DE" sz="18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54" name="Rectangle 6"/>
          <p:cNvSpPr/>
          <p:nvPr/>
        </p:nvSpPr>
        <p:spPr>
          <a:xfrm>
            <a:off x="1512720" y="2683440"/>
            <a:ext cx="35640" cy="143640"/>
          </a:xfrm>
          <a:prstGeom prst="rect">
            <a:avLst/>
          </a:prstGeom>
          <a:solidFill>
            <a:srgbClr val="C0504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5" name="Rectangle 4"/>
          <p:cNvSpPr/>
          <p:nvPr/>
        </p:nvSpPr>
        <p:spPr>
          <a:xfrm>
            <a:off x="1584720" y="2683440"/>
            <a:ext cx="611640" cy="71640"/>
          </a:xfrm>
          <a:prstGeom prst="rect">
            <a:avLst/>
          </a:prstGeom>
          <a:solidFill>
            <a:srgbClr val="4F81B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6" name="Rectangle 8"/>
          <p:cNvSpPr/>
          <p:nvPr/>
        </p:nvSpPr>
        <p:spPr>
          <a:xfrm>
            <a:off x="1512720" y="2899440"/>
            <a:ext cx="35640" cy="143640"/>
          </a:xfrm>
          <a:prstGeom prst="rect">
            <a:avLst/>
          </a:prstGeom>
          <a:solidFill>
            <a:srgbClr val="C0504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7" name="Rectangle 9"/>
          <p:cNvSpPr/>
          <p:nvPr/>
        </p:nvSpPr>
        <p:spPr>
          <a:xfrm>
            <a:off x="1584720" y="2971440"/>
            <a:ext cx="611640" cy="71640"/>
          </a:xfrm>
          <a:prstGeom prst="rect">
            <a:avLst/>
          </a:prstGeom>
          <a:solidFill>
            <a:srgbClr val="4F81B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8" name="Rectangle 10"/>
          <p:cNvSpPr/>
          <p:nvPr/>
        </p:nvSpPr>
        <p:spPr>
          <a:xfrm>
            <a:off x="2232720" y="2683440"/>
            <a:ext cx="35640" cy="143640"/>
          </a:xfrm>
          <a:prstGeom prst="rect">
            <a:avLst/>
          </a:prstGeom>
          <a:solidFill>
            <a:srgbClr val="C0504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9" name="Rectangle 11"/>
          <p:cNvSpPr/>
          <p:nvPr/>
        </p:nvSpPr>
        <p:spPr>
          <a:xfrm>
            <a:off x="2232720" y="2899440"/>
            <a:ext cx="35640" cy="143640"/>
          </a:xfrm>
          <a:prstGeom prst="rect">
            <a:avLst/>
          </a:prstGeom>
          <a:solidFill>
            <a:srgbClr val="C0504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0" name="Rectangle 12"/>
          <p:cNvSpPr/>
          <p:nvPr/>
        </p:nvSpPr>
        <p:spPr>
          <a:xfrm>
            <a:off x="3126960" y="2681640"/>
            <a:ext cx="45360" cy="143640"/>
          </a:xfrm>
          <a:prstGeom prst="rect">
            <a:avLst/>
          </a:prstGeom>
          <a:solidFill>
            <a:srgbClr val="969696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1" name="Rectangle 13"/>
          <p:cNvSpPr/>
          <p:nvPr/>
        </p:nvSpPr>
        <p:spPr>
          <a:xfrm>
            <a:off x="3126960" y="2898000"/>
            <a:ext cx="45360" cy="143640"/>
          </a:xfrm>
          <a:prstGeom prst="rect">
            <a:avLst/>
          </a:prstGeom>
          <a:solidFill>
            <a:srgbClr val="969696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2" name="Rectangle 14"/>
          <p:cNvSpPr/>
          <p:nvPr/>
        </p:nvSpPr>
        <p:spPr>
          <a:xfrm>
            <a:off x="3126960" y="2996280"/>
            <a:ext cx="1223640" cy="45360"/>
          </a:xfrm>
          <a:prstGeom prst="rect">
            <a:avLst/>
          </a:prstGeom>
          <a:solidFill>
            <a:srgbClr val="969696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3" name="Rectangle 15"/>
          <p:cNvSpPr/>
          <p:nvPr/>
        </p:nvSpPr>
        <p:spPr>
          <a:xfrm>
            <a:off x="3126960" y="2681640"/>
            <a:ext cx="1223640" cy="45360"/>
          </a:xfrm>
          <a:prstGeom prst="rect">
            <a:avLst/>
          </a:prstGeom>
          <a:solidFill>
            <a:srgbClr val="969696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4" name="Rectangle 19"/>
          <p:cNvSpPr/>
          <p:nvPr/>
        </p:nvSpPr>
        <p:spPr>
          <a:xfrm flipH="1">
            <a:off x="6903720" y="2683440"/>
            <a:ext cx="45360" cy="143640"/>
          </a:xfrm>
          <a:prstGeom prst="rect">
            <a:avLst/>
          </a:prstGeom>
          <a:solidFill>
            <a:srgbClr val="4F81B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5" name="Rectangle 20"/>
          <p:cNvSpPr/>
          <p:nvPr/>
        </p:nvSpPr>
        <p:spPr>
          <a:xfrm flipH="1">
            <a:off x="6903720" y="2899440"/>
            <a:ext cx="45360" cy="143640"/>
          </a:xfrm>
          <a:prstGeom prst="rect">
            <a:avLst/>
          </a:prstGeom>
          <a:solidFill>
            <a:srgbClr val="4F81B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6" name="Rectangle 21"/>
          <p:cNvSpPr/>
          <p:nvPr/>
        </p:nvSpPr>
        <p:spPr>
          <a:xfrm flipH="1">
            <a:off x="5724360" y="2997720"/>
            <a:ext cx="1223640" cy="45360"/>
          </a:xfrm>
          <a:prstGeom prst="rect">
            <a:avLst/>
          </a:prstGeom>
          <a:solidFill>
            <a:srgbClr val="4F81B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7" name="Rectangle 22"/>
          <p:cNvSpPr/>
          <p:nvPr/>
        </p:nvSpPr>
        <p:spPr>
          <a:xfrm flipH="1">
            <a:off x="5724360" y="2683440"/>
            <a:ext cx="1223640" cy="45360"/>
          </a:xfrm>
          <a:prstGeom prst="rect">
            <a:avLst/>
          </a:prstGeom>
          <a:solidFill>
            <a:srgbClr val="4F81B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8" name="Rectangle 54"/>
          <p:cNvSpPr/>
          <p:nvPr/>
        </p:nvSpPr>
        <p:spPr>
          <a:xfrm>
            <a:off x="7345440" y="2683440"/>
            <a:ext cx="143640" cy="359640"/>
          </a:xfrm>
          <a:prstGeom prst="rect">
            <a:avLst/>
          </a:prstGeom>
          <a:solidFill>
            <a:srgbClr val="4F81BD"/>
          </a:solidFill>
          <a:ln w="12700">
            <a:solidFill>
              <a:srgbClr val="000000">
                <a:lumMod val="65000"/>
                <a:lumOff val="3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9" name="Oval 1047"/>
          <p:cNvSpPr/>
          <p:nvPr/>
        </p:nvSpPr>
        <p:spPr>
          <a:xfrm>
            <a:off x="1728720" y="3763440"/>
            <a:ext cx="143640" cy="143640"/>
          </a:xfrm>
          <a:prstGeom prst="ellipse">
            <a:avLst/>
          </a:prstGeom>
          <a:gradFill rotWithShape="0"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 w="0"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0" name="Straight Connector 127"/>
          <p:cNvSpPr/>
          <p:nvPr/>
        </p:nvSpPr>
        <p:spPr>
          <a:xfrm>
            <a:off x="1944720" y="3921480"/>
            <a:ext cx="0" cy="119880"/>
          </a:xfrm>
          <a:prstGeom prst="line">
            <a:avLst/>
          </a:prstGeom>
          <a:ln>
            <a:solidFill>
              <a:srgbClr val="F59240"/>
            </a:solidFill>
            <a:round/>
            <a:headEnd type="stealth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1" name="Straight Connector 128"/>
          <p:cNvSpPr/>
          <p:nvPr/>
        </p:nvSpPr>
        <p:spPr>
          <a:xfrm>
            <a:off x="2088720" y="3907440"/>
            <a:ext cx="1440" cy="286200"/>
          </a:xfrm>
          <a:prstGeom prst="line">
            <a:avLst/>
          </a:prstGeom>
          <a:ln>
            <a:solidFill>
              <a:srgbClr val="F59240"/>
            </a:solidFill>
            <a:round/>
            <a:headEnd type="stealth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2" name="TextBox 114"/>
          <p:cNvSpPr/>
          <p:nvPr/>
        </p:nvSpPr>
        <p:spPr>
          <a:xfrm>
            <a:off x="1528751" y="2395440"/>
            <a:ext cx="771471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RFQ-Falle</a:t>
            </a:r>
            <a:endParaRPr lang="de-DE" sz="12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3" name="TextBox 150"/>
          <p:cNvSpPr/>
          <p:nvPr/>
        </p:nvSpPr>
        <p:spPr>
          <a:xfrm>
            <a:off x="3030120" y="2395440"/>
            <a:ext cx="1342075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Eingangs-Reflektor</a:t>
            </a:r>
            <a:endParaRPr lang="de-DE" sz="12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4" name="TextBox 151"/>
          <p:cNvSpPr/>
          <p:nvPr/>
        </p:nvSpPr>
        <p:spPr>
          <a:xfrm>
            <a:off x="5645104" y="2395440"/>
            <a:ext cx="1382151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Ausgangs-Reflektor</a:t>
            </a:r>
            <a:endParaRPr lang="de-DE" sz="12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5" name="TextBox 154"/>
          <p:cNvSpPr/>
          <p:nvPr/>
        </p:nvSpPr>
        <p:spPr>
          <a:xfrm>
            <a:off x="7061400" y="2395440"/>
            <a:ext cx="732230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Detektor</a:t>
            </a:r>
            <a:endParaRPr lang="de-DE" sz="12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6" name="TextBox 117"/>
          <p:cNvSpPr/>
          <p:nvPr/>
        </p:nvSpPr>
        <p:spPr>
          <a:xfrm>
            <a:off x="1621080" y="2674080"/>
            <a:ext cx="5072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CID</a:t>
            </a:r>
            <a:endParaRPr lang="de-DE" sz="1800" b="0" strike="noStrike" spc="-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7" name="Oval 118"/>
          <p:cNvSpPr/>
          <p:nvPr/>
        </p:nvSpPr>
        <p:spPr>
          <a:xfrm>
            <a:off x="1747800" y="3799440"/>
            <a:ext cx="106920" cy="107640"/>
          </a:xfrm>
          <a:prstGeom prst="ellipse">
            <a:avLst/>
          </a:prstGeom>
          <a:solidFill>
            <a:schemeClr val="accent6"/>
          </a:solidFill>
          <a:ln w="0"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8" name="Oval 157"/>
          <p:cNvSpPr/>
          <p:nvPr/>
        </p:nvSpPr>
        <p:spPr>
          <a:xfrm>
            <a:off x="1747800" y="3799440"/>
            <a:ext cx="106920" cy="1076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0"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9" name="Oval 181"/>
          <p:cNvSpPr/>
          <p:nvPr/>
        </p:nvSpPr>
        <p:spPr>
          <a:xfrm>
            <a:off x="1747800" y="3799440"/>
            <a:ext cx="106920" cy="1076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0"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80" name="Group 131"/>
          <p:cNvGrpSpPr/>
          <p:nvPr/>
        </p:nvGrpSpPr>
        <p:grpSpPr>
          <a:xfrm>
            <a:off x="7167960" y="3259440"/>
            <a:ext cx="1248120" cy="1059480"/>
            <a:chOff x="7167960" y="3259440"/>
            <a:chExt cx="1248120" cy="1059480"/>
          </a:xfrm>
        </p:grpSpPr>
        <p:sp>
          <p:nvSpPr>
            <p:cNvPr id="281" name="Rectangle 158"/>
            <p:cNvSpPr/>
            <p:nvPr/>
          </p:nvSpPr>
          <p:spPr>
            <a:xfrm>
              <a:off x="7309440" y="3367440"/>
              <a:ext cx="899640" cy="6836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2" name="TextBox 119"/>
            <p:cNvSpPr/>
            <p:nvPr/>
          </p:nvSpPr>
          <p:spPr>
            <a:xfrm>
              <a:off x="7167960" y="3259440"/>
              <a:ext cx="281520" cy="303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b="0" strike="noStrike" spc="-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3" name="TextBox 120"/>
            <p:cNvSpPr/>
            <p:nvPr/>
          </p:nvSpPr>
          <p:spPr>
            <a:xfrm>
              <a:off x="8175600" y="4015440"/>
              <a:ext cx="240480" cy="303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b="0" strike="noStrike" spc="-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4" name="Straight Arrow Connector 124"/>
            <p:cNvSpPr/>
            <p:nvPr/>
          </p:nvSpPr>
          <p:spPr>
            <a:xfrm flipV="1">
              <a:off x="7417440" y="3330720"/>
              <a:ext cx="360" cy="7196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cap="sq">
              <a:solidFill>
                <a:srgbClr val="000000"/>
              </a:solidFill>
              <a:round/>
              <a:tailEnd type="stealth" w="med" len="med"/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5" name="Straight Arrow Connector 126"/>
            <p:cNvSpPr/>
            <p:nvPr/>
          </p:nvSpPr>
          <p:spPr>
            <a:xfrm>
              <a:off x="7417440" y="4051440"/>
              <a:ext cx="93564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cap="sq">
              <a:solidFill>
                <a:srgbClr val="000000"/>
              </a:solidFill>
              <a:round/>
              <a:tailEnd type="stealth" w="med" len="med"/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86" name="Straight Connector 122"/>
          <p:cNvSpPr/>
          <p:nvPr/>
        </p:nvSpPr>
        <p:spPr>
          <a:xfrm flipV="1">
            <a:off x="7741080" y="3583440"/>
            <a:ext cx="0" cy="468000"/>
          </a:xfrm>
          <a:prstGeom prst="line">
            <a:avLst/>
          </a:prstGeom>
          <a:ln cap="sq">
            <a:solidFill>
              <a:srgbClr val="F79646">
                <a:lumMod val="60000"/>
                <a:lumOff val="40000"/>
              </a:srgb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7" name="Straight Connector 170"/>
          <p:cNvSpPr/>
          <p:nvPr/>
        </p:nvSpPr>
        <p:spPr>
          <a:xfrm flipV="1">
            <a:off x="7921080" y="3583440"/>
            <a:ext cx="0" cy="468000"/>
          </a:xfrm>
          <a:prstGeom prst="line">
            <a:avLst/>
          </a:prstGeom>
          <a:ln cap="sq">
            <a:solidFill>
              <a:srgbClr val="8064A2">
                <a:lumMod val="60000"/>
                <a:lumOff val="40000"/>
              </a:srgb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8" name="Straight Connector 171"/>
          <p:cNvSpPr/>
          <p:nvPr/>
        </p:nvSpPr>
        <p:spPr>
          <a:xfrm flipV="1">
            <a:off x="7633080" y="3583440"/>
            <a:ext cx="0" cy="468000"/>
          </a:xfrm>
          <a:prstGeom prst="line">
            <a:avLst/>
          </a:prstGeom>
          <a:ln cap="sq">
            <a:solidFill>
              <a:srgbClr val="C0504D">
                <a:lumMod val="60000"/>
                <a:lumOff val="40000"/>
              </a:srgb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9" name="Straight Connector 184"/>
          <p:cNvSpPr/>
          <p:nvPr/>
        </p:nvSpPr>
        <p:spPr>
          <a:xfrm flipV="1">
            <a:off x="8209440" y="3403440"/>
            <a:ext cx="0" cy="648000"/>
          </a:xfrm>
          <a:prstGeom prst="line">
            <a:avLst/>
          </a:prstGeom>
          <a:ln cap="sq">
            <a:solidFill>
              <a:srgbClr val="C0504D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5" name="Picture 2" descr="D:\Bergmann\presentations\2017_DGMS_Kiel\imgs\Fig-RetrappingStages.png"/>
          <p:cNvPicPr/>
          <p:nvPr/>
        </p:nvPicPr>
        <p:blipFill>
          <a:blip r:embed="rId3"/>
          <a:stretch/>
        </p:blipFill>
        <p:spPr>
          <a:xfrm>
            <a:off x="935640" y="6957360"/>
            <a:ext cx="7556040" cy="5681160"/>
          </a:xfrm>
          <a:prstGeom prst="rect">
            <a:avLst/>
          </a:prstGeom>
          <a:ln w="0">
            <a:noFill/>
          </a:ln>
        </p:spPr>
      </p:pic>
      <p:sp>
        <p:nvSpPr>
          <p:cNvPr id="298" name="Straight Connector 65"/>
          <p:cNvSpPr/>
          <p:nvPr/>
        </p:nvSpPr>
        <p:spPr>
          <a:xfrm flipH="1" flipV="1">
            <a:off x="1476360" y="3655440"/>
            <a:ext cx="1152360" cy="1008000"/>
          </a:xfrm>
          <a:prstGeom prst="line">
            <a:avLst/>
          </a:prstGeom>
          <a:ln>
            <a:solidFill>
              <a:srgbClr val="4F81BD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99" name="Group 68"/>
          <p:cNvGrpSpPr/>
          <p:nvPr/>
        </p:nvGrpSpPr>
        <p:grpSpPr>
          <a:xfrm>
            <a:off x="1116720" y="3295440"/>
            <a:ext cx="1511640" cy="1367640"/>
            <a:chOff x="1116720" y="3295440"/>
            <a:chExt cx="1511640" cy="1367640"/>
          </a:xfrm>
        </p:grpSpPr>
        <p:sp>
          <p:nvSpPr>
            <p:cNvPr id="300" name="Straight Connector 67"/>
            <p:cNvSpPr/>
            <p:nvPr/>
          </p:nvSpPr>
          <p:spPr>
            <a:xfrm>
              <a:off x="2162880" y="3881520"/>
              <a:ext cx="465480" cy="7815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cap="rnd">
              <a:solidFill>
                <a:srgbClr val="C0504D"/>
              </a:solidFill>
              <a:prstDash val="sysDot"/>
              <a:round/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1" name="Arc 70"/>
            <p:cNvSpPr/>
            <p:nvPr/>
          </p:nvSpPr>
          <p:spPr>
            <a:xfrm>
              <a:off x="1116720" y="3295440"/>
              <a:ext cx="1403640" cy="626040"/>
            </a:xfrm>
            <a:prstGeom prst="arc">
              <a:avLst>
                <a:gd name="adj1" fmla="val 2305420"/>
                <a:gd name="adj2" fmla="val 8463709"/>
              </a:avLst>
            </a:prstGeom>
            <a:noFill/>
            <a:ln cap="rnd">
              <a:solidFill>
                <a:srgbClr val="C0504D"/>
              </a:solidFill>
              <a:prstDash val="sysDot"/>
              <a:round/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B128196D-955C-063B-705A-C907A28AB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0" strike="noStrike" spc="-1" noProof="0" dirty="0">
                <a:solidFill>
                  <a:srgbClr val="FFFFFF"/>
                </a:solidFill>
              </a:rPr>
              <a:t>Verfahren des </a:t>
            </a:r>
            <a:r>
              <a:rPr lang="de-DE" sz="2400" dirty="0"/>
              <a:t>massenselektiven Wiedereinfanges</a:t>
            </a:r>
            <a:endParaRPr lang="de-DE" noProof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4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8" presetClass="emph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3.7037E-006 L 0.53819 0.00024 L 0.1783 -3.7037E-006 L 0.53819 0.00024 L 0.00052 -3.7037E-006 Z">
                                      <p:cBhvr>
                                        <p:cTn id="47" dur="6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-0.00023 L 0.53976 -0.00023 L 0.17865 -0.00046 L 0.53924 -0.00023 L 0.01615 -0.00023 E">
                                      <p:cBhvr>
                                        <p:cTn id="49" dur="6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-0.00023 L 0.53941 0.00024 L 0.17934 0.00024 L 0.53889 0.00047 L 8.33333E-007 -4.81481E-006 L 0.0316 0.00024 E">
                                      <p:cBhvr>
                                        <p:cTn id="51" dur="6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4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9" presetClass="emph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mph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9" presetClass="emph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7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9" presetClass="emph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7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mph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9" presetClass="emph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animClr clrSpc="rgb" dir="cw">
                                      <p:cBhvr>
                                        <p:cTn id="85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mph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mph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5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1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17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1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8" presetClass="emph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1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  <p:animClr clrSpc="rgb" dir="cw">
                                      <p:cBhvr>
                                        <p:cTn id="137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1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  <p:animClr clrSpc="rgb" dir="cw">
                                      <p:cBhvr>
                                        <p:cTn id="142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  <p:set>
                                      <p:cBhvr>
                                        <p:cTn id="143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  <p:animClr clrSpc="rgb" dir="cw">
                                      <p:cBhvr>
                                        <p:cTn id="147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60"/>
                            </p:stCondLst>
                            <p:childTnLst>
                              <p:par>
                                <p:cTn id="151" presetID="42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006 -4.44444E-006 L 2.22222E-006 -0.02083 E">
                                      <p:cBhvr>
                                        <p:cTn id="152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06 2.96296E-006 L 3.61111E-006 -0.04283 E">
                                      <p:cBhvr>
                                        <p:cTn id="154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6 0.00023 L 0.0316 -0.04213 E">
                                      <p:cBhvr>
                                        <p:cTn id="156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00046 L 0.01597 -0.0206 E">
                                      <p:cBhvr>
                                        <p:cTn id="15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-0.02129 L -0.05452 -0.02129 E">
                                      <p:cBhvr>
                                        <p:cTn id="162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6 -0.04212 L 0.11042 -0.04189 E">
                                      <p:cBhvr>
                                        <p:cTn id="164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66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6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72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75" dur="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78" dur="2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9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3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F915"/>
                                      </p:to>
                                    </p:animClr>
                                    <p:animClr clrSpc="rgb" dir="cw">
                                      <p:cBhvr>
                                        <p:cTn id="184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F915"/>
                                      </p:to>
                                    </p:animClr>
                                    <p:set>
                                      <p:cBhvr>
                                        <p:cTn id="185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8" presetClass="emph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192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4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F915"/>
                                      </p:to>
                                    </p:animClr>
                                    <p:animClr clrSpc="rgb" dir="cw">
                                      <p:cBhvr>
                                        <p:cTn id="195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F915"/>
                                      </p:to>
                                    </p:animClr>
                                    <p:set>
                                      <p:cBhvr>
                                        <p:cTn id="196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0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972 0 L -0.01319 0 L 0.00486 0 L -0.00625 0 L 0.01389 0 L -0.01805 0 L 0.00486 0 L -0.00694 0 L 0 0 Z">
                                      <p:cBhvr>
                                        <p:cTn id="202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16" presetClass="exit" presetSubtype="37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barn(outVertical)">
                                      <p:cBhvr additive="repl">
                                        <p:cTn id="20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8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9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10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3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4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15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8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9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20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224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8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230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8" presetClass="emph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37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9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40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1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45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6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7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9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50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51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4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55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56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7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9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60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61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2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4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65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66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100"/>
                            </p:stCondLst>
                            <p:childTnLst>
                              <p:par>
                                <p:cTn id="269" presetID="42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06 -4.81481E-006 L 0.34775 0.00024 E">
                                      <p:cBhvr>
                                        <p:cTn id="270" dur="1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47 L 0.33854 0.00024 E">
                                      <p:cBhvr>
                                        <p:cTn id="272" dur="1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92 L 0.32969 0.00023 E">
                                      <p:cBhvr>
                                        <p:cTn id="274" dur="1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xit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8" presetClass="emph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82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500"/>
                            </p:stCondLst>
                            <p:childTnLst>
                              <p:par>
                                <p:cTn id="284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969 0.00024 L 0.53906 -4.81481E-006 L 0.17448 -4.81481E-006 L 0.29826 -0.00023 E">
                                      <p:cBhvr>
                                        <p:cTn id="285" dur="3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6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854 0.00024 L 0.53906 -4.07407E-006 L 0.17448 -4.07407E-006 L 0.32448 -4.07407E-006 E">
                                      <p:cBhvr>
                                        <p:cTn id="287" dur="3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8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792 0.00047 L 0.53906 -3.33333E-006 L 0.17396 0.00139 L 0.35451 0.00047 E">
                                      <p:cBhvr>
                                        <p:cTn id="289" dur="3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0" presetID="10" presetClass="entr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2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9" presetClass="emph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94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95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96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7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9" presetClass="emph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99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00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01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2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9" presetClass="emph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30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05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06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7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9" presetClass="emph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30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0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11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2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xit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8" presetClass="emph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320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1100"/>
                            </p:stCondLst>
                            <p:childTnLst>
                              <p:par>
                                <p:cTn id="322" presetID="42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448 -4.07407E-006 L 0.65746 -0.00069 E">
                                      <p:cBhvr>
                                        <p:cTn id="323" dur="1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4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451 0.00047 L 0.68889 -0.00092 E">
                                      <p:cBhvr>
                                        <p:cTn id="325" dur="1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6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826 -0.00023 L 0.62205 -0.00023 E">
                                      <p:cBhvr>
                                        <p:cTn id="327" dur="1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8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329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2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animClr clrSpc="rgb" dir="cw">
                                      <p:cBhvr>
                                        <p:cTn id="333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set>
                                      <p:cBhvr>
                                        <p:cTn id="334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5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7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animClr clrSpc="rgb" dir="cw">
                                      <p:cBhvr>
                                        <p:cTn id="33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set>
                                      <p:cBhvr>
                                        <p:cTn id="33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0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2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animClr clrSpc="rgb" dir="cw">
                                      <p:cBhvr>
                                        <p:cTn id="34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set>
                                      <p:cBhvr>
                                        <p:cTn id="34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5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" presetClass="entr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ntr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9" presetClass="emph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3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animClr clrSpc="rgb" dir="cw">
                                      <p:cBhvr>
                                        <p:cTn id="3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set>
                                      <p:cBhvr>
                                        <p:cTn id="35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6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E2FB11-26B4-73E7-1D9A-88DB8EA56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>
                <a:latin typeface="+mj-lt"/>
              </a:rPr>
              <a:t>Isolation über </a:t>
            </a:r>
            <a:r>
              <a:rPr lang="de-DE" sz="2400" dirty="0"/>
              <a:t>massenselektiven </a:t>
            </a:r>
            <a:r>
              <a:rPr lang="de-DE" noProof="0" dirty="0">
                <a:latin typeface="+mj-lt"/>
              </a:rPr>
              <a:t>Widereinfang</a:t>
            </a:r>
            <a:endParaRPr lang="de-DE" noProof="0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19A7E2D-88FD-F4BD-F8F6-D00DB8FBE943}"/>
              </a:ext>
            </a:extLst>
          </p:cNvPr>
          <p:cNvGrpSpPr/>
          <p:nvPr/>
        </p:nvGrpSpPr>
        <p:grpSpPr>
          <a:xfrm>
            <a:off x="4914900" y="3650687"/>
            <a:ext cx="4070284" cy="2481146"/>
            <a:chOff x="8212026" y="3077091"/>
            <a:chExt cx="5164183" cy="3147960"/>
          </a:xfrm>
        </p:grpSpPr>
        <p:pic>
          <p:nvPicPr>
            <p:cNvPr id="238" name="Grafik 184"/>
            <p:cNvPicPr/>
            <p:nvPr/>
          </p:nvPicPr>
          <p:blipFill>
            <a:blip r:embed="rId3"/>
            <a:stretch/>
          </p:blipFill>
          <p:spPr>
            <a:xfrm>
              <a:off x="8212026" y="3077091"/>
              <a:ext cx="5164183" cy="3147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685478F5-61A2-8962-E781-6D228660231B}"/>
                </a:ext>
              </a:extLst>
            </p:cNvPr>
            <p:cNvSpPr txBox="1"/>
            <p:nvPr/>
          </p:nvSpPr>
          <p:spPr>
            <a:xfrm>
              <a:off x="9461705" y="4241656"/>
              <a:ext cx="2664823" cy="529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MSP = 250 k bei 10 %</a:t>
              </a:r>
            </a:p>
            <a:p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MSP = 100k bei &gt; 60 %</a:t>
              </a: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D39BFF95-691E-5B10-08D9-9695B0790160}"/>
              </a:ext>
            </a:extLst>
          </p:cNvPr>
          <p:cNvSpPr txBox="1"/>
          <p:nvPr/>
        </p:nvSpPr>
        <p:spPr>
          <a:xfrm>
            <a:off x="-7625" y="6434281"/>
            <a:ext cx="86911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Dickel, Timo et al. (June 2017). Isobar Separation in a Multiple-Reflection Time-of-Flight Mass Spectrometer by Mass-Selective Re-Trapping. J. Am. Soc. Mass </a:t>
            </a:r>
            <a:r>
              <a:rPr lang="en-US" sz="11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Spectrom</a:t>
            </a:r>
            <a:r>
              <a:rPr lang="en-US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28.6, pp. 1079–1090.</a:t>
            </a:r>
            <a:endParaRPr lang="de-DE" sz="11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8A508847-5390-0A11-18D4-C106E972C9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5261" y="1419140"/>
            <a:ext cx="3959923" cy="1545117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488F0BCC-13FF-3B5C-BA8E-45578DBD09E9}"/>
              </a:ext>
            </a:extLst>
          </p:cNvPr>
          <p:cNvSpPr txBox="1"/>
          <p:nvPr/>
        </p:nvSpPr>
        <p:spPr>
          <a:xfrm>
            <a:off x="387416" y="801108"/>
            <a:ext cx="6822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Massenselektiver Wiedereinfang: Einfang in gleicher RFQ-Falle </a:t>
            </a:r>
            <a:r>
              <a:rPr lang="de-DE" sz="2000" baseline="30000" dirty="0"/>
              <a:t>1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E325799-2D2C-F47A-B6CE-4CF7ADCFEA15}"/>
              </a:ext>
            </a:extLst>
          </p:cNvPr>
          <p:cNvSpPr txBox="1"/>
          <p:nvPr/>
        </p:nvSpPr>
        <p:spPr>
          <a:xfrm>
            <a:off x="8175567" y="2964257"/>
            <a:ext cx="875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aseline="30000" dirty="0"/>
              <a:t>Bild aus [1]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FB0EAB4-C178-4108-03AD-C6741FE0FD34}"/>
              </a:ext>
            </a:extLst>
          </p:cNvPr>
          <p:cNvSpPr txBox="1"/>
          <p:nvPr/>
        </p:nvSpPr>
        <p:spPr>
          <a:xfrm>
            <a:off x="729259" y="1183427"/>
            <a:ext cx="38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Ionen in der Mitte werden eingefangen</a:t>
            </a:r>
            <a:endParaRPr lang="de-DE" baseline="30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EB288FE-EE19-38D5-350C-5B60F1836CAE}"/>
              </a:ext>
            </a:extLst>
          </p:cNvPr>
          <p:cNvSpPr txBox="1"/>
          <p:nvPr/>
        </p:nvSpPr>
        <p:spPr>
          <a:xfrm>
            <a:off x="729259" y="1534968"/>
            <a:ext cx="3205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Ionen am Rand erhalten Energie</a:t>
            </a:r>
            <a:endParaRPr lang="de-DE" baseline="300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F589288-6AB6-3D74-C888-4504C371A0FC}"/>
              </a:ext>
            </a:extLst>
          </p:cNvPr>
          <p:cNvSpPr txBox="1"/>
          <p:nvPr/>
        </p:nvSpPr>
        <p:spPr>
          <a:xfrm>
            <a:off x="729259" y="1886509"/>
            <a:ext cx="2298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Zeitfenster:  </a:t>
            </a:r>
            <a:r>
              <a:rPr lang="de-DE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≈ </a:t>
            </a:r>
            <a:r>
              <a:rPr lang="de-DE" dirty="0"/>
              <a:t>10 </a:t>
            </a:r>
            <a:r>
              <a:rPr lang="de-DE" dirty="0" err="1"/>
              <a:t>ns</a:t>
            </a:r>
            <a:endParaRPr lang="de-DE" baseline="300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2863FAE-1B42-BCD7-65A9-B46C9FA5D43C}"/>
              </a:ext>
            </a:extLst>
          </p:cNvPr>
          <p:cNvSpPr txBox="1"/>
          <p:nvPr/>
        </p:nvSpPr>
        <p:spPr>
          <a:xfrm>
            <a:off x="387416" y="3846688"/>
            <a:ext cx="367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Theoretisch unbegrenzte Stufe MS</a:t>
            </a:r>
            <a:r>
              <a:rPr lang="de-DE" baseline="30000" dirty="0"/>
              <a:t>N</a:t>
            </a:r>
            <a:r>
              <a:rPr lang="de-DE" dirty="0"/>
              <a:t>!</a:t>
            </a:r>
            <a:endParaRPr lang="de-DE" baseline="300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26FF834-DE74-2095-0611-12852688B1AD}"/>
              </a:ext>
            </a:extLst>
          </p:cNvPr>
          <p:cNvSpPr txBox="1"/>
          <p:nvPr/>
        </p:nvSpPr>
        <p:spPr>
          <a:xfrm>
            <a:off x="387416" y="4195290"/>
            <a:ext cx="4527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Praktisch limitiert durch Zeitablaufsteuerung</a:t>
            </a:r>
            <a:endParaRPr lang="de-DE" baseline="300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6A69E22-8F44-3662-9FEC-515276AD613C}"/>
              </a:ext>
            </a:extLst>
          </p:cNvPr>
          <p:cNvSpPr txBox="1"/>
          <p:nvPr/>
        </p:nvSpPr>
        <p:spPr>
          <a:xfrm>
            <a:off x="387416" y="4828903"/>
            <a:ext cx="2374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An diesem Gerät: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FB51AB2-DF6E-AB09-3493-AEDF8BAEE637}"/>
              </a:ext>
            </a:extLst>
          </p:cNvPr>
          <p:cNvSpPr txBox="1"/>
          <p:nvPr/>
        </p:nvSpPr>
        <p:spPr>
          <a:xfrm>
            <a:off x="725571" y="2423907"/>
            <a:ext cx="4230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Monopol-Anregung für </a:t>
            </a:r>
            <a:r>
              <a:rPr lang="de-DE" dirty="0" err="1"/>
              <a:t>Collision-Induced-Dissociation</a:t>
            </a:r>
            <a:r>
              <a:rPr lang="de-DE" dirty="0"/>
              <a:t> (CID) fragmentiert Ionen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DCD2D1B-3216-2BD5-D2A9-4F111B53309E}"/>
              </a:ext>
            </a:extLst>
          </p:cNvPr>
          <p:cNvSpPr txBox="1"/>
          <p:nvPr/>
        </p:nvSpPr>
        <p:spPr>
          <a:xfrm>
            <a:off x="725571" y="3052448"/>
            <a:ext cx="3679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Fragmente werden gekühlt und wieder eingeschossen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6251B5E-BA57-9B30-DA99-5BCBD9F34567}"/>
              </a:ext>
            </a:extLst>
          </p:cNvPr>
          <p:cNvSpPr txBox="1"/>
          <p:nvPr/>
        </p:nvSpPr>
        <p:spPr>
          <a:xfrm>
            <a:off x="725571" y="5197789"/>
            <a:ext cx="3612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Separationsvermögen bis zu 250 000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8382C19-12A6-9CE9-4CD2-5CFE25C4E5D8}"/>
              </a:ext>
            </a:extLst>
          </p:cNvPr>
          <p:cNvSpPr txBox="1"/>
          <p:nvPr/>
        </p:nvSpPr>
        <p:spPr>
          <a:xfrm>
            <a:off x="725571" y="5542621"/>
            <a:ext cx="385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Effizienz über 60 % bei MSP bis 100 000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6FB16F5-DE07-23E9-0FCF-91FBDD311E40}"/>
              </a:ext>
            </a:extLst>
          </p:cNvPr>
          <p:cNvSpPr txBox="1"/>
          <p:nvPr/>
        </p:nvSpPr>
        <p:spPr>
          <a:xfrm>
            <a:off x="739526" y="5911507"/>
            <a:ext cx="385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Nun bis MS</a:t>
            </a:r>
            <a:r>
              <a:rPr lang="de-DE" baseline="30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18591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C3673-030D-51FD-5E57-59645856A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Motivation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93E94D7-A2BE-16B3-5367-7F2E88D8AAE7}"/>
              </a:ext>
            </a:extLst>
          </p:cNvPr>
          <p:cNvSpPr txBox="1"/>
          <p:nvPr/>
        </p:nvSpPr>
        <p:spPr>
          <a:xfrm>
            <a:off x="228600" y="687943"/>
            <a:ext cx="1762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IONAS Gruppe: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EA7B9EF-37FD-C1C2-2ECF-2AAAB3F7D549}"/>
              </a:ext>
            </a:extLst>
          </p:cNvPr>
          <p:cNvSpPr txBox="1"/>
          <p:nvPr/>
        </p:nvSpPr>
        <p:spPr>
          <a:xfrm>
            <a:off x="892010" y="1073527"/>
            <a:ext cx="5915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Untersuchung exotischer, kurzlebige Kerne an GSI, Darmstadt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7BD0FFD-493A-154C-68C4-3185D824130C}"/>
              </a:ext>
            </a:extLst>
          </p:cNvPr>
          <p:cNvSpPr txBox="1"/>
          <p:nvPr/>
        </p:nvSpPr>
        <p:spPr>
          <a:xfrm>
            <a:off x="228600" y="2986335"/>
            <a:ext cx="3272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Entwicklung von MR-TOF-MS: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95EB0CD-2510-7D0F-1B15-4863DAAE5FAB}"/>
              </a:ext>
            </a:extLst>
          </p:cNvPr>
          <p:cNvSpPr txBox="1"/>
          <p:nvPr/>
        </p:nvSpPr>
        <p:spPr>
          <a:xfrm>
            <a:off x="892010" y="1428333"/>
            <a:ext cx="5926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Messung von Massen zur Bestimmung von Bindungsenergien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AE75B22-2F34-7008-3CCB-E9591E280EBB}"/>
              </a:ext>
            </a:extLst>
          </p:cNvPr>
          <p:cNvSpPr txBox="1"/>
          <p:nvPr/>
        </p:nvSpPr>
        <p:spPr>
          <a:xfrm>
            <a:off x="892010" y="3365835"/>
            <a:ext cx="35171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FRS Ion Catcher, GSI in Darmstadt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B7EF319-149D-1043-E9A0-0352708FD5F7}"/>
              </a:ext>
            </a:extLst>
          </p:cNvPr>
          <p:cNvSpPr txBox="1"/>
          <p:nvPr/>
        </p:nvSpPr>
        <p:spPr>
          <a:xfrm>
            <a:off x="892010" y="3714557"/>
            <a:ext cx="35171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TITAN, TRIUMF in Vancouver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6BD82D3-EA50-6466-C105-9F03FEE0C446}"/>
              </a:ext>
            </a:extLst>
          </p:cNvPr>
          <p:cNvSpPr txBox="1"/>
          <p:nvPr/>
        </p:nvSpPr>
        <p:spPr>
          <a:xfrm>
            <a:off x="1249896" y="1783139"/>
            <a:ext cx="7559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MR-TOF-MS für hohe Auflösung, Genauigkeit, Sensitivität und geringe </a:t>
            </a:r>
            <a:r>
              <a:rPr lang="de-DE" dirty="0" err="1"/>
              <a:t>Messzeit</a:t>
            </a:r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45B8E10-1088-95B6-39C7-35CDEFB671A4}"/>
              </a:ext>
            </a:extLst>
          </p:cNvPr>
          <p:cNvSpPr txBox="1"/>
          <p:nvPr/>
        </p:nvSpPr>
        <p:spPr>
          <a:xfrm>
            <a:off x="892010" y="4063279"/>
            <a:ext cx="5665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→ Tandem MR-TOF-MS in Gießen (</a:t>
            </a:r>
            <a:r>
              <a:rPr lang="de-DE" dirty="0" err="1">
                <a:solidFill>
                  <a:srgbClr val="2F742A"/>
                </a:solidFill>
              </a:rPr>
              <a:t>AmbiProbe</a:t>
            </a:r>
            <a:r>
              <a:rPr lang="de-DE" dirty="0">
                <a:solidFill>
                  <a:srgbClr val="2F742A"/>
                </a:solidFill>
              </a:rPr>
              <a:t>, LOEWE)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165F06D-4DEF-1124-9ACE-067EA9B0E988}"/>
              </a:ext>
            </a:extLst>
          </p:cNvPr>
          <p:cNvSpPr txBox="1"/>
          <p:nvPr/>
        </p:nvSpPr>
        <p:spPr>
          <a:xfrm>
            <a:off x="228600" y="5260389"/>
            <a:ext cx="5151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Mögliche Anwendung für Tandem MR-TOF-MS :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72C645C-4EA4-28B7-9B2A-07E307286875}"/>
              </a:ext>
            </a:extLst>
          </p:cNvPr>
          <p:cNvSpPr txBox="1"/>
          <p:nvPr/>
        </p:nvSpPr>
        <p:spPr>
          <a:xfrm>
            <a:off x="892010" y="2137945"/>
            <a:ext cx="728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Wiedereinfang: Tandem-MS mit hohem Separationsvermögen in jeder Stufe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18EFB95-476D-3062-248B-5315DA3DA893}"/>
              </a:ext>
            </a:extLst>
          </p:cNvPr>
          <p:cNvSpPr txBox="1"/>
          <p:nvPr/>
        </p:nvSpPr>
        <p:spPr>
          <a:xfrm>
            <a:off x="892010" y="5633108"/>
            <a:ext cx="5208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Strukturanalyse in analytischer Massenspektrometrie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FB379CE-7523-25B0-C9AD-AEA5F1054367}"/>
              </a:ext>
            </a:extLst>
          </p:cNvPr>
          <p:cNvSpPr txBox="1"/>
          <p:nvPr/>
        </p:nvSpPr>
        <p:spPr>
          <a:xfrm>
            <a:off x="892010" y="5975049"/>
            <a:ext cx="2705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Beweis am Härtefall: Rohöl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42599F1-0815-CA83-4C3A-F04EF9B30BD0}"/>
              </a:ext>
            </a:extLst>
          </p:cNvPr>
          <p:cNvSpPr txBox="1"/>
          <p:nvPr/>
        </p:nvSpPr>
        <p:spPr>
          <a:xfrm>
            <a:off x="892010" y="4411999"/>
            <a:ext cx="52083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→ Gemeinsame Software zur Steuerung und Analyse!</a:t>
            </a:r>
          </a:p>
        </p:txBody>
      </p:sp>
      <p:pic>
        <p:nvPicPr>
          <p:cNvPr id="22" name="Picture 2_0" descr="D:\Bergmann\documents\lab_fotos\MOTOF\IMG_20230127_112514.jpg">
            <a:extLst>
              <a:ext uri="{FF2B5EF4-FFF2-40B4-BE49-F238E27FC236}">
                <a16:creationId xmlns:a16="http://schemas.microsoft.com/office/drawing/2014/main" id="{F01FFAAE-29AB-F771-1D7C-E3556C084ED7}"/>
              </a:ext>
            </a:extLst>
          </p:cNvPr>
          <p:cNvPicPr/>
          <p:nvPr/>
        </p:nvPicPr>
        <p:blipFill rotWithShape="1">
          <a:blip r:embed="rId3"/>
          <a:srcRect t="15850"/>
          <a:stretch/>
        </p:blipFill>
        <p:spPr>
          <a:xfrm>
            <a:off x="6395350" y="4814906"/>
            <a:ext cx="1458336" cy="1636404"/>
          </a:xfrm>
          <a:prstGeom prst="rect">
            <a:avLst/>
          </a:prstGeom>
          <a:ln w="0">
            <a:noFill/>
          </a:ln>
        </p:spPr>
      </p:pic>
      <p:pic>
        <p:nvPicPr>
          <p:cNvPr id="33" name="Picture 2">
            <a:extLst>
              <a:ext uri="{FF2B5EF4-FFF2-40B4-BE49-F238E27FC236}">
                <a16:creationId xmlns:a16="http://schemas.microsoft.com/office/drawing/2014/main" id="{273D3EA9-C3B1-1DF2-9BE8-EEAC30635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857" y="2660632"/>
            <a:ext cx="1219293" cy="17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">
            <a:extLst>
              <a:ext uri="{FF2B5EF4-FFF2-40B4-BE49-F238E27FC236}">
                <a16:creationId xmlns:a16="http://schemas.microsoft.com/office/drawing/2014/main" id="{BF0B8985-71FF-B7E6-4610-7FC2247CF7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22" t="-1" b="67"/>
          <a:stretch/>
        </p:blipFill>
        <p:spPr bwMode="auto">
          <a:xfrm>
            <a:off x="8002225" y="3452419"/>
            <a:ext cx="900905" cy="179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8169E3AA-D081-C880-D664-CF947C656D78}"/>
              </a:ext>
            </a:extLst>
          </p:cNvPr>
          <p:cNvSpPr txBox="1"/>
          <p:nvPr/>
        </p:nvSpPr>
        <p:spPr>
          <a:xfrm>
            <a:off x="6725895" y="4425757"/>
            <a:ext cx="730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TITAN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F5304DE6-D871-81BB-79FC-A7B3466BF363}"/>
              </a:ext>
            </a:extLst>
          </p:cNvPr>
          <p:cNvSpPr txBox="1"/>
          <p:nvPr/>
        </p:nvSpPr>
        <p:spPr>
          <a:xfrm>
            <a:off x="7989954" y="5194777"/>
            <a:ext cx="925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FRS Ion </a:t>
            </a:r>
          </a:p>
          <a:p>
            <a:pPr algn="ctr"/>
            <a:r>
              <a:rPr lang="de-DE" sz="1400" dirty="0"/>
              <a:t>Catcher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89897B5-4F2C-763D-F4C1-5506F112022B}"/>
              </a:ext>
            </a:extLst>
          </p:cNvPr>
          <p:cNvSpPr txBox="1"/>
          <p:nvPr/>
        </p:nvSpPr>
        <p:spPr>
          <a:xfrm>
            <a:off x="6057366" y="6446263"/>
            <a:ext cx="21343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Tandem MR-TOF-MS </a:t>
            </a:r>
          </a:p>
        </p:txBody>
      </p:sp>
    </p:spTree>
    <p:extLst>
      <p:ext uri="{BB962C8B-B14F-4D97-AF65-F5344CB8AC3E}">
        <p14:creationId xmlns:p14="http://schemas.microsoft.com/office/powerpoint/2010/main" val="3897986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rafik 250"/>
          <p:cNvPicPr/>
          <p:nvPr/>
        </p:nvPicPr>
        <p:blipFill rotWithShape="1">
          <a:blip r:embed="rId3"/>
          <a:srcRect l="41064" t="16026" r="18999"/>
          <a:stretch/>
        </p:blipFill>
        <p:spPr>
          <a:xfrm>
            <a:off x="7373185" y="5247991"/>
            <a:ext cx="1343036" cy="1591348"/>
          </a:xfrm>
          <a:prstGeom prst="rect">
            <a:avLst/>
          </a:prstGeom>
          <a:ln w="0">
            <a:noFill/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D0E473D-6A40-622A-FB0B-FC38CFDF540A}"/>
              </a:ext>
            </a:extLst>
          </p:cNvPr>
          <p:cNvSpPr txBox="1"/>
          <p:nvPr/>
        </p:nvSpPr>
        <p:spPr>
          <a:xfrm>
            <a:off x="3979414" y="4545374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Zu Zeigen: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51C4CC5-830C-1776-0625-6530D1C166D2}"/>
              </a:ext>
            </a:extLst>
          </p:cNvPr>
          <p:cNvSpPr txBox="1"/>
          <p:nvPr/>
        </p:nvSpPr>
        <p:spPr>
          <a:xfrm>
            <a:off x="427778" y="4353891"/>
            <a:ext cx="4571999" cy="2303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Dickflüssig/Klebrig</a:t>
            </a:r>
          </a:p>
          <a:p>
            <a:pPr marL="742950" lvl="1" indent="-28575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de-DE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Geeignetes API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D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Hohe Dichte an Massenlinien</a:t>
            </a:r>
          </a:p>
          <a:p>
            <a:pPr marL="742950" lvl="1" indent="-28575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de-D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Hohes Separationsvermögen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D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Komplexe Moleküle = viele Fragmente</a:t>
            </a:r>
          </a:p>
          <a:p>
            <a:pPr marL="742950" lvl="1" indent="-28575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de-DE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Hohe Auflösung, Genauigkeit und großer Massenbereich nach MS</a:t>
            </a:r>
            <a:r>
              <a:rPr lang="de-DE" b="0" strike="noStrike" spc="-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de-DE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nötig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9F7A97A-6CCF-74DD-5475-B86C62E85D21}"/>
              </a:ext>
            </a:extLst>
          </p:cNvPr>
          <p:cNvSpPr txBox="1"/>
          <p:nvPr/>
        </p:nvSpPr>
        <p:spPr>
          <a:xfrm>
            <a:off x="147665" y="3997531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Rohöl-Probe</a:t>
            </a:r>
          </a:p>
        </p:txBody>
      </p:sp>
      <p:sp>
        <p:nvSpPr>
          <p:cNvPr id="355" name="Freihandform: Form 354">
            <a:extLst>
              <a:ext uri="{FF2B5EF4-FFF2-40B4-BE49-F238E27FC236}">
                <a16:creationId xmlns:a16="http://schemas.microsoft.com/office/drawing/2014/main" id="{746098BD-D70F-97CC-FB27-F5321348CB96}"/>
              </a:ext>
            </a:extLst>
          </p:cNvPr>
          <p:cNvSpPr/>
          <p:nvPr/>
        </p:nvSpPr>
        <p:spPr>
          <a:xfrm>
            <a:off x="3841750" y="2406649"/>
            <a:ext cx="5019675" cy="1450975"/>
          </a:xfrm>
          <a:custGeom>
            <a:avLst/>
            <a:gdLst>
              <a:gd name="connsiteX0" fmla="*/ 0 w 5038725"/>
              <a:gd name="connsiteY0" fmla="*/ 0 h 1428750"/>
              <a:gd name="connsiteX1" fmla="*/ 180975 w 5038725"/>
              <a:gd name="connsiteY1" fmla="*/ 1428750 h 1428750"/>
              <a:gd name="connsiteX2" fmla="*/ 5038725 w 5038725"/>
              <a:gd name="connsiteY2" fmla="*/ 1428750 h 1428750"/>
              <a:gd name="connsiteX3" fmla="*/ 2390775 w 5038725"/>
              <a:gd name="connsiteY3" fmla="*/ 9525 h 1428750"/>
              <a:gd name="connsiteX4" fmla="*/ 0 w 5038725"/>
              <a:gd name="connsiteY4" fmla="*/ 0 h 1428750"/>
              <a:gd name="connsiteX0" fmla="*/ 0 w 5038725"/>
              <a:gd name="connsiteY0" fmla="*/ 0 h 1447800"/>
              <a:gd name="connsiteX1" fmla="*/ 168275 w 5038725"/>
              <a:gd name="connsiteY1" fmla="*/ 1447800 h 1447800"/>
              <a:gd name="connsiteX2" fmla="*/ 5038725 w 5038725"/>
              <a:gd name="connsiteY2" fmla="*/ 1428750 h 1447800"/>
              <a:gd name="connsiteX3" fmla="*/ 2390775 w 5038725"/>
              <a:gd name="connsiteY3" fmla="*/ 9525 h 1447800"/>
              <a:gd name="connsiteX4" fmla="*/ 0 w 5038725"/>
              <a:gd name="connsiteY4" fmla="*/ 0 h 1447800"/>
              <a:gd name="connsiteX0" fmla="*/ 0 w 5038725"/>
              <a:gd name="connsiteY0" fmla="*/ 3175 h 1450975"/>
              <a:gd name="connsiteX1" fmla="*/ 168275 w 5038725"/>
              <a:gd name="connsiteY1" fmla="*/ 1450975 h 1450975"/>
              <a:gd name="connsiteX2" fmla="*/ 5038725 w 5038725"/>
              <a:gd name="connsiteY2" fmla="*/ 1431925 h 1450975"/>
              <a:gd name="connsiteX3" fmla="*/ 2393950 w 5038725"/>
              <a:gd name="connsiteY3" fmla="*/ 0 h 1450975"/>
              <a:gd name="connsiteX4" fmla="*/ 0 w 5038725"/>
              <a:gd name="connsiteY4" fmla="*/ 3175 h 1450975"/>
              <a:gd name="connsiteX0" fmla="*/ 0 w 5019675"/>
              <a:gd name="connsiteY0" fmla="*/ 3175 h 1450975"/>
              <a:gd name="connsiteX1" fmla="*/ 168275 w 5019675"/>
              <a:gd name="connsiteY1" fmla="*/ 1450975 h 1450975"/>
              <a:gd name="connsiteX2" fmla="*/ 5019675 w 5019675"/>
              <a:gd name="connsiteY2" fmla="*/ 1447800 h 1450975"/>
              <a:gd name="connsiteX3" fmla="*/ 2393950 w 5019675"/>
              <a:gd name="connsiteY3" fmla="*/ 0 h 1450975"/>
              <a:gd name="connsiteX4" fmla="*/ 0 w 5019675"/>
              <a:gd name="connsiteY4" fmla="*/ 3175 h 145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9675" h="1450975">
                <a:moveTo>
                  <a:pt x="0" y="3175"/>
                </a:moveTo>
                <a:lnTo>
                  <a:pt x="168275" y="1450975"/>
                </a:lnTo>
                <a:lnTo>
                  <a:pt x="5019675" y="1447800"/>
                </a:lnTo>
                <a:lnTo>
                  <a:pt x="23939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9E22E4E2-7EE6-5CE0-0361-CC8D957050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2807" y="3804166"/>
            <a:ext cx="5671841" cy="1422350"/>
          </a:xfrm>
          <a:prstGeom prst="rect">
            <a:avLst/>
          </a:prstGeom>
        </p:spPr>
      </p:pic>
      <p:pic>
        <p:nvPicPr>
          <p:cNvPr id="354" name="Grafik 353">
            <a:extLst>
              <a:ext uri="{FF2B5EF4-FFF2-40B4-BE49-F238E27FC236}">
                <a16:creationId xmlns:a16="http://schemas.microsoft.com/office/drawing/2014/main" id="{1C48F961-4FC2-F0E1-1A0D-E3AE23E253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8" y="2680355"/>
            <a:ext cx="4572001" cy="1153682"/>
          </a:xfrm>
          <a:prstGeom prst="rect">
            <a:avLst/>
          </a:prstGeom>
        </p:spPr>
      </p:pic>
      <p:sp>
        <p:nvSpPr>
          <p:cNvPr id="356" name="Freihandform: Form 355">
            <a:extLst>
              <a:ext uri="{FF2B5EF4-FFF2-40B4-BE49-F238E27FC236}">
                <a16:creationId xmlns:a16="http://schemas.microsoft.com/office/drawing/2014/main" id="{950227DE-780D-FDBC-E55E-0BC8027AF0FE}"/>
              </a:ext>
            </a:extLst>
          </p:cNvPr>
          <p:cNvSpPr/>
          <p:nvPr/>
        </p:nvSpPr>
        <p:spPr>
          <a:xfrm>
            <a:off x="4979766" y="2406153"/>
            <a:ext cx="3927474" cy="323850"/>
          </a:xfrm>
          <a:custGeom>
            <a:avLst/>
            <a:gdLst>
              <a:gd name="connsiteX0" fmla="*/ 0 w 5038725"/>
              <a:gd name="connsiteY0" fmla="*/ 0 h 1428750"/>
              <a:gd name="connsiteX1" fmla="*/ 180975 w 5038725"/>
              <a:gd name="connsiteY1" fmla="*/ 1428750 h 1428750"/>
              <a:gd name="connsiteX2" fmla="*/ 5038725 w 5038725"/>
              <a:gd name="connsiteY2" fmla="*/ 1428750 h 1428750"/>
              <a:gd name="connsiteX3" fmla="*/ 2390775 w 5038725"/>
              <a:gd name="connsiteY3" fmla="*/ 9525 h 1428750"/>
              <a:gd name="connsiteX4" fmla="*/ 0 w 5038725"/>
              <a:gd name="connsiteY4" fmla="*/ 0 h 1428750"/>
              <a:gd name="connsiteX0" fmla="*/ 0 w 5038725"/>
              <a:gd name="connsiteY0" fmla="*/ 0 h 1447800"/>
              <a:gd name="connsiteX1" fmla="*/ 168275 w 5038725"/>
              <a:gd name="connsiteY1" fmla="*/ 1447800 h 1447800"/>
              <a:gd name="connsiteX2" fmla="*/ 5038725 w 5038725"/>
              <a:gd name="connsiteY2" fmla="*/ 1428750 h 1447800"/>
              <a:gd name="connsiteX3" fmla="*/ 2390775 w 5038725"/>
              <a:gd name="connsiteY3" fmla="*/ 9525 h 1447800"/>
              <a:gd name="connsiteX4" fmla="*/ 0 w 5038725"/>
              <a:gd name="connsiteY4" fmla="*/ 0 h 1447800"/>
              <a:gd name="connsiteX0" fmla="*/ 0 w 5038725"/>
              <a:gd name="connsiteY0" fmla="*/ 3175 h 1450975"/>
              <a:gd name="connsiteX1" fmla="*/ 168275 w 5038725"/>
              <a:gd name="connsiteY1" fmla="*/ 1450975 h 1450975"/>
              <a:gd name="connsiteX2" fmla="*/ 5038725 w 5038725"/>
              <a:gd name="connsiteY2" fmla="*/ 1431925 h 1450975"/>
              <a:gd name="connsiteX3" fmla="*/ 2393950 w 5038725"/>
              <a:gd name="connsiteY3" fmla="*/ 0 h 1450975"/>
              <a:gd name="connsiteX4" fmla="*/ 0 w 5038725"/>
              <a:gd name="connsiteY4" fmla="*/ 3175 h 1450975"/>
              <a:gd name="connsiteX0" fmla="*/ 0 w 5019675"/>
              <a:gd name="connsiteY0" fmla="*/ 3175 h 1450975"/>
              <a:gd name="connsiteX1" fmla="*/ 168275 w 5019675"/>
              <a:gd name="connsiteY1" fmla="*/ 1450975 h 1450975"/>
              <a:gd name="connsiteX2" fmla="*/ 5019675 w 5019675"/>
              <a:gd name="connsiteY2" fmla="*/ 1447800 h 1450975"/>
              <a:gd name="connsiteX3" fmla="*/ 2393950 w 5019675"/>
              <a:gd name="connsiteY3" fmla="*/ 0 h 1450975"/>
              <a:gd name="connsiteX4" fmla="*/ 0 w 5019675"/>
              <a:gd name="connsiteY4" fmla="*/ 3175 h 1450975"/>
              <a:gd name="connsiteX0" fmla="*/ 0 w 5019675"/>
              <a:gd name="connsiteY0" fmla="*/ 3175 h 1450975"/>
              <a:gd name="connsiteX1" fmla="*/ 168275 w 5019675"/>
              <a:gd name="connsiteY1" fmla="*/ 1450975 h 1450975"/>
              <a:gd name="connsiteX2" fmla="*/ 5019675 w 5019675"/>
              <a:gd name="connsiteY2" fmla="*/ 1447800 h 1450975"/>
              <a:gd name="connsiteX3" fmla="*/ 2447290 w 5019675"/>
              <a:gd name="connsiteY3" fmla="*/ 0 h 1450975"/>
              <a:gd name="connsiteX4" fmla="*/ 0 w 5019675"/>
              <a:gd name="connsiteY4" fmla="*/ 3175 h 1450975"/>
              <a:gd name="connsiteX0" fmla="*/ 0 w 5019675"/>
              <a:gd name="connsiteY0" fmla="*/ 0 h 1447800"/>
              <a:gd name="connsiteX1" fmla="*/ 168275 w 5019675"/>
              <a:gd name="connsiteY1" fmla="*/ 1447800 h 1447800"/>
              <a:gd name="connsiteX2" fmla="*/ 5019675 w 5019675"/>
              <a:gd name="connsiteY2" fmla="*/ 1444625 h 1447800"/>
              <a:gd name="connsiteX3" fmla="*/ 2452052 w 5019675"/>
              <a:gd name="connsiteY3" fmla="*/ 46831 h 1447800"/>
              <a:gd name="connsiteX4" fmla="*/ 0 w 5019675"/>
              <a:gd name="connsiteY4" fmla="*/ 0 h 1447800"/>
              <a:gd name="connsiteX0" fmla="*/ 0 w 5019675"/>
              <a:gd name="connsiteY0" fmla="*/ 0 h 1447800"/>
              <a:gd name="connsiteX1" fmla="*/ 168275 w 5019675"/>
              <a:gd name="connsiteY1" fmla="*/ 1447800 h 1447800"/>
              <a:gd name="connsiteX2" fmla="*/ 5019675 w 5019675"/>
              <a:gd name="connsiteY2" fmla="*/ 1444625 h 1447800"/>
              <a:gd name="connsiteX3" fmla="*/ 2459196 w 5019675"/>
              <a:gd name="connsiteY3" fmla="*/ 20637 h 1447800"/>
              <a:gd name="connsiteX4" fmla="*/ 0 w 5019675"/>
              <a:gd name="connsiteY4" fmla="*/ 0 h 1447800"/>
              <a:gd name="connsiteX0" fmla="*/ 0 w 5017294"/>
              <a:gd name="connsiteY0" fmla="*/ 0 h 1428750"/>
              <a:gd name="connsiteX1" fmla="*/ 165894 w 5017294"/>
              <a:gd name="connsiteY1" fmla="*/ 1428750 h 1428750"/>
              <a:gd name="connsiteX2" fmla="*/ 5017294 w 5017294"/>
              <a:gd name="connsiteY2" fmla="*/ 1425575 h 1428750"/>
              <a:gd name="connsiteX3" fmla="*/ 2456815 w 5017294"/>
              <a:gd name="connsiteY3" fmla="*/ 1587 h 1428750"/>
              <a:gd name="connsiteX4" fmla="*/ 0 w 5017294"/>
              <a:gd name="connsiteY4" fmla="*/ 0 h 1428750"/>
              <a:gd name="connsiteX0" fmla="*/ 0 w 5010150"/>
              <a:gd name="connsiteY0" fmla="*/ 0 h 1428750"/>
              <a:gd name="connsiteX1" fmla="*/ 158750 w 5010150"/>
              <a:gd name="connsiteY1" fmla="*/ 1428750 h 1428750"/>
              <a:gd name="connsiteX2" fmla="*/ 5010150 w 5010150"/>
              <a:gd name="connsiteY2" fmla="*/ 1425575 h 1428750"/>
              <a:gd name="connsiteX3" fmla="*/ 2449671 w 5010150"/>
              <a:gd name="connsiteY3" fmla="*/ 1587 h 1428750"/>
              <a:gd name="connsiteX4" fmla="*/ 0 w 5010150"/>
              <a:gd name="connsiteY4" fmla="*/ 0 h 1428750"/>
              <a:gd name="connsiteX0" fmla="*/ 1260475 w 6270625"/>
              <a:gd name="connsiteY0" fmla="*/ 0 h 1425575"/>
              <a:gd name="connsiteX1" fmla="*/ 0 w 6270625"/>
              <a:gd name="connsiteY1" fmla="*/ 323850 h 1425575"/>
              <a:gd name="connsiteX2" fmla="*/ 6270625 w 6270625"/>
              <a:gd name="connsiteY2" fmla="*/ 1425575 h 1425575"/>
              <a:gd name="connsiteX3" fmla="*/ 3710146 w 6270625"/>
              <a:gd name="connsiteY3" fmla="*/ 1587 h 1425575"/>
              <a:gd name="connsiteX4" fmla="*/ 1260475 w 6270625"/>
              <a:gd name="connsiteY4" fmla="*/ 0 h 1425575"/>
              <a:gd name="connsiteX0" fmla="*/ 1260475 w 3875087"/>
              <a:gd name="connsiteY0" fmla="*/ 0 h 323850"/>
              <a:gd name="connsiteX1" fmla="*/ 0 w 3875087"/>
              <a:gd name="connsiteY1" fmla="*/ 323850 h 323850"/>
              <a:gd name="connsiteX2" fmla="*/ 3875087 w 3875087"/>
              <a:gd name="connsiteY2" fmla="*/ 301625 h 323850"/>
              <a:gd name="connsiteX3" fmla="*/ 3710146 w 3875087"/>
              <a:gd name="connsiteY3" fmla="*/ 1587 h 323850"/>
              <a:gd name="connsiteX4" fmla="*/ 1260475 w 3875087"/>
              <a:gd name="connsiteY4" fmla="*/ 0 h 323850"/>
              <a:gd name="connsiteX0" fmla="*/ 1260475 w 3927474"/>
              <a:gd name="connsiteY0" fmla="*/ 0 h 323850"/>
              <a:gd name="connsiteX1" fmla="*/ 0 w 3927474"/>
              <a:gd name="connsiteY1" fmla="*/ 323850 h 323850"/>
              <a:gd name="connsiteX2" fmla="*/ 3927474 w 3927474"/>
              <a:gd name="connsiteY2" fmla="*/ 315913 h 323850"/>
              <a:gd name="connsiteX3" fmla="*/ 3710146 w 3927474"/>
              <a:gd name="connsiteY3" fmla="*/ 1587 h 323850"/>
              <a:gd name="connsiteX4" fmla="*/ 1260475 w 3927474"/>
              <a:gd name="connsiteY4" fmla="*/ 0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4" h="323850">
                <a:moveTo>
                  <a:pt x="1260475" y="0"/>
                </a:moveTo>
                <a:lnTo>
                  <a:pt x="0" y="323850"/>
                </a:lnTo>
                <a:lnTo>
                  <a:pt x="3927474" y="315913"/>
                </a:lnTo>
                <a:lnTo>
                  <a:pt x="3710146" y="1587"/>
                </a:lnTo>
                <a:lnTo>
                  <a:pt x="1260475" y="0"/>
                </a:lnTo>
                <a:close/>
              </a:path>
            </a:pathLst>
          </a:cu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1" name="Freihandform: Form 360">
            <a:extLst>
              <a:ext uri="{FF2B5EF4-FFF2-40B4-BE49-F238E27FC236}">
                <a16:creationId xmlns:a16="http://schemas.microsoft.com/office/drawing/2014/main" id="{A50A7A52-0874-BE15-22DA-23756247823A}"/>
              </a:ext>
            </a:extLst>
          </p:cNvPr>
          <p:cNvSpPr/>
          <p:nvPr/>
        </p:nvSpPr>
        <p:spPr>
          <a:xfrm>
            <a:off x="502334" y="2396627"/>
            <a:ext cx="3875086" cy="334963"/>
          </a:xfrm>
          <a:custGeom>
            <a:avLst/>
            <a:gdLst>
              <a:gd name="connsiteX0" fmla="*/ 0 w 5038725"/>
              <a:gd name="connsiteY0" fmla="*/ 0 h 1428750"/>
              <a:gd name="connsiteX1" fmla="*/ 180975 w 5038725"/>
              <a:gd name="connsiteY1" fmla="*/ 1428750 h 1428750"/>
              <a:gd name="connsiteX2" fmla="*/ 5038725 w 5038725"/>
              <a:gd name="connsiteY2" fmla="*/ 1428750 h 1428750"/>
              <a:gd name="connsiteX3" fmla="*/ 2390775 w 5038725"/>
              <a:gd name="connsiteY3" fmla="*/ 9525 h 1428750"/>
              <a:gd name="connsiteX4" fmla="*/ 0 w 5038725"/>
              <a:gd name="connsiteY4" fmla="*/ 0 h 1428750"/>
              <a:gd name="connsiteX0" fmla="*/ 0 w 5038725"/>
              <a:gd name="connsiteY0" fmla="*/ 0 h 1447800"/>
              <a:gd name="connsiteX1" fmla="*/ 168275 w 5038725"/>
              <a:gd name="connsiteY1" fmla="*/ 1447800 h 1447800"/>
              <a:gd name="connsiteX2" fmla="*/ 5038725 w 5038725"/>
              <a:gd name="connsiteY2" fmla="*/ 1428750 h 1447800"/>
              <a:gd name="connsiteX3" fmla="*/ 2390775 w 5038725"/>
              <a:gd name="connsiteY3" fmla="*/ 9525 h 1447800"/>
              <a:gd name="connsiteX4" fmla="*/ 0 w 5038725"/>
              <a:gd name="connsiteY4" fmla="*/ 0 h 1447800"/>
              <a:gd name="connsiteX0" fmla="*/ 0 w 5038725"/>
              <a:gd name="connsiteY0" fmla="*/ 3175 h 1450975"/>
              <a:gd name="connsiteX1" fmla="*/ 168275 w 5038725"/>
              <a:gd name="connsiteY1" fmla="*/ 1450975 h 1450975"/>
              <a:gd name="connsiteX2" fmla="*/ 5038725 w 5038725"/>
              <a:gd name="connsiteY2" fmla="*/ 1431925 h 1450975"/>
              <a:gd name="connsiteX3" fmla="*/ 2393950 w 5038725"/>
              <a:gd name="connsiteY3" fmla="*/ 0 h 1450975"/>
              <a:gd name="connsiteX4" fmla="*/ 0 w 5038725"/>
              <a:gd name="connsiteY4" fmla="*/ 3175 h 1450975"/>
              <a:gd name="connsiteX0" fmla="*/ 0 w 5019675"/>
              <a:gd name="connsiteY0" fmla="*/ 3175 h 1450975"/>
              <a:gd name="connsiteX1" fmla="*/ 168275 w 5019675"/>
              <a:gd name="connsiteY1" fmla="*/ 1450975 h 1450975"/>
              <a:gd name="connsiteX2" fmla="*/ 5019675 w 5019675"/>
              <a:gd name="connsiteY2" fmla="*/ 1447800 h 1450975"/>
              <a:gd name="connsiteX3" fmla="*/ 2393950 w 5019675"/>
              <a:gd name="connsiteY3" fmla="*/ 0 h 1450975"/>
              <a:gd name="connsiteX4" fmla="*/ 0 w 5019675"/>
              <a:gd name="connsiteY4" fmla="*/ 3175 h 1450975"/>
              <a:gd name="connsiteX0" fmla="*/ 0 w 5019675"/>
              <a:gd name="connsiteY0" fmla="*/ 3175 h 1450975"/>
              <a:gd name="connsiteX1" fmla="*/ 168275 w 5019675"/>
              <a:gd name="connsiteY1" fmla="*/ 1450975 h 1450975"/>
              <a:gd name="connsiteX2" fmla="*/ 5019675 w 5019675"/>
              <a:gd name="connsiteY2" fmla="*/ 1447800 h 1450975"/>
              <a:gd name="connsiteX3" fmla="*/ 2447290 w 5019675"/>
              <a:gd name="connsiteY3" fmla="*/ 0 h 1450975"/>
              <a:gd name="connsiteX4" fmla="*/ 0 w 5019675"/>
              <a:gd name="connsiteY4" fmla="*/ 3175 h 1450975"/>
              <a:gd name="connsiteX0" fmla="*/ 0 w 5019675"/>
              <a:gd name="connsiteY0" fmla="*/ 0 h 1447800"/>
              <a:gd name="connsiteX1" fmla="*/ 168275 w 5019675"/>
              <a:gd name="connsiteY1" fmla="*/ 1447800 h 1447800"/>
              <a:gd name="connsiteX2" fmla="*/ 5019675 w 5019675"/>
              <a:gd name="connsiteY2" fmla="*/ 1444625 h 1447800"/>
              <a:gd name="connsiteX3" fmla="*/ 2452052 w 5019675"/>
              <a:gd name="connsiteY3" fmla="*/ 46831 h 1447800"/>
              <a:gd name="connsiteX4" fmla="*/ 0 w 5019675"/>
              <a:gd name="connsiteY4" fmla="*/ 0 h 1447800"/>
              <a:gd name="connsiteX0" fmla="*/ 0 w 5019675"/>
              <a:gd name="connsiteY0" fmla="*/ 0 h 1447800"/>
              <a:gd name="connsiteX1" fmla="*/ 168275 w 5019675"/>
              <a:gd name="connsiteY1" fmla="*/ 1447800 h 1447800"/>
              <a:gd name="connsiteX2" fmla="*/ 5019675 w 5019675"/>
              <a:gd name="connsiteY2" fmla="*/ 1444625 h 1447800"/>
              <a:gd name="connsiteX3" fmla="*/ 2459196 w 5019675"/>
              <a:gd name="connsiteY3" fmla="*/ 20637 h 1447800"/>
              <a:gd name="connsiteX4" fmla="*/ 0 w 5019675"/>
              <a:gd name="connsiteY4" fmla="*/ 0 h 1447800"/>
              <a:gd name="connsiteX0" fmla="*/ 0 w 5017294"/>
              <a:gd name="connsiteY0" fmla="*/ 0 h 1428750"/>
              <a:gd name="connsiteX1" fmla="*/ 165894 w 5017294"/>
              <a:gd name="connsiteY1" fmla="*/ 1428750 h 1428750"/>
              <a:gd name="connsiteX2" fmla="*/ 5017294 w 5017294"/>
              <a:gd name="connsiteY2" fmla="*/ 1425575 h 1428750"/>
              <a:gd name="connsiteX3" fmla="*/ 2456815 w 5017294"/>
              <a:gd name="connsiteY3" fmla="*/ 1587 h 1428750"/>
              <a:gd name="connsiteX4" fmla="*/ 0 w 5017294"/>
              <a:gd name="connsiteY4" fmla="*/ 0 h 1428750"/>
              <a:gd name="connsiteX0" fmla="*/ 0 w 5010150"/>
              <a:gd name="connsiteY0" fmla="*/ 0 h 1428750"/>
              <a:gd name="connsiteX1" fmla="*/ 158750 w 5010150"/>
              <a:gd name="connsiteY1" fmla="*/ 1428750 h 1428750"/>
              <a:gd name="connsiteX2" fmla="*/ 5010150 w 5010150"/>
              <a:gd name="connsiteY2" fmla="*/ 1425575 h 1428750"/>
              <a:gd name="connsiteX3" fmla="*/ 2449671 w 5010150"/>
              <a:gd name="connsiteY3" fmla="*/ 1587 h 1428750"/>
              <a:gd name="connsiteX4" fmla="*/ 0 w 5010150"/>
              <a:gd name="connsiteY4" fmla="*/ 0 h 1428750"/>
              <a:gd name="connsiteX0" fmla="*/ 1260475 w 6270625"/>
              <a:gd name="connsiteY0" fmla="*/ 0 h 1425575"/>
              <a:gd name="connsiteX1" fmla="*/ 0 w 6270625"/>
              <a:gd name="connsiteY1" fmla="*/ 323850 h 1425575"/>
              <a:gd name="connsiteX2" fmla="*/ 6270625 w 6270625"/>
              <a:gd name="connsiteY2" fmla="*/ 1425575 h 1425575"/>
              <a:gd name="connsiteX3" fmla="*/ 3710146 w 6270625"/>
              <a:gd name="connsiteY3" fmla="*/ 1587 h 1425575"/>
              <a:gd name="connsiteX4" fmla="*/ 1260475 w 6270625"/>
              <a:gd name="connsiteY4" fmla="*/ 0 h 1425575"/>
              <a:gd name="connsiteX0" fmla="*/ 1260475 w 3875087"/>
              <a:gd name="connsiteY0" fmla="*/ 0 h 323850"/>
              <a:gd name="connsiteX1" fmla="*/ 0 w 3875087"/>
              <a:gd name="connsiteY1" fmla="*/ 323850 h 323850"/>
              <a:gd name="connsiteX2" fmla="*/ 3875087 w 3875087"/>
              <a:gd name="connsiteY2" fmla="*/ 301625 h 323850"/>
              <a:gd name="connsiteX3" fmla="*/ 3710146 w 3875087"/>
              <a:gd name="connsiteY3" fmla="*/ 1587 h 323850"/>
              <a:gd name="connsiteX4" fmla="*/ 1260475 w 3875087"/>
              <a:gd name="connsiteY4" fmla="*/ 0 h 323850"/>
              <a:gd name="connsiteX0" fmla="*/ 1260475 w 3927474"/>
              <a:gd name="connsiteY0" fmla="*/ 0 h 323850"/>
              <a:gd name="connsiteX1" fmla="*/ 0 w 3927474"/>
              <a:gd name="connsiteY1" fmla="*/ 323850 h 323850"/>
              <a:gd name="connsiteX2" fmla="*/ 3927474 w 3927474"/>
              <a:gd name="connsiteY2" fmla="*/ 315913 h 323850"/>
              <a:gd name="connsiteX3" fmla="*/ 3710146 w 3927474"/>
              <a:gd name="connsiteY3" fmla="*/ 1587 h 323850"/>
              <a:gd name="connsiteX4" fmla="*/ 1260475 w 3927474"/>
              <a:gd name="connsiteY4" fmla="*/ 0 h 323850"/>
              <a:gd name="connsiteX0" fmla="*/ 1260475 w 3894136"/>
              <a:gd name="connsiteY0" fmla="*/ 0 h 325438"/>
              <a:gd name="connsiteX1" fmla="*/ 0 w 3894136"/>
              <a:gd name="connsiteY1" fmla="*/ 323850 h 325438"/>
              <a:gd name="connsiteX2" fmla="*/ 3894136 w 3894136"/>
              <a:gd name="connsiteY2" fmla="*/ 325438 h 325438"/>
              <a:gd name="connsiteX3" fmla="*/ 3710146 w 3894136"/>
              <a:gd name="connsiteY3" fmla="*/ 1587 h 325438"/>
              <a:gd name="connsiteX4" fmla="*/ 1260475 w 3894136"/>
              <a:gd name="connsiteY4" fmla="*/ 0 h 325438"/>
              <a:gd name="connsiteX0" fmla="*/ 1260475 w 3894136"/>
              <a:gd name="connsiteY0" fmla="*/ 0 h 325438"/>
              <a:gd name="connsiteX1" fmla="*/ 0 w 3894136"/>
              <a:gd name="connsiteY1" fmla="*/ 323850 h 325438"/>
              <a:gd name="connsiteX2" fmla="*/ 3894136 w 3894136"/>
              <a:gd name="connsiteY2" fmla="*/ 325438 h 325438"/>
              <a:gd name="connsiteX3" fmla="*/ 3367246 w 3894136"/>
              <a:gd name="connsiteY3" fmla="*/ 6349 h 325438"/>
              <a:gd name="connsiteX4" fmla="*/ 1260475 w 3894136"/>
              <a:gd name="connsiteY4" fmla="*/ 0 h 325438"/>
              <a:gd name="connsiteX0" fmla="*/ 641350 w 3894136"/>
              <a:gd name="connsiteY0" fmla="*/ 0 h 334963"/>
              <a:gd name="connsiteX1" fmla="*/ 0 w 3894136"/>
              <a:gd name="connsiteY1" fmla="*/ 333375 h 334963"/>
              <a:gd name="connsiteX2" fmla="*/ 3894136 w 3894136"/>
              <a:gd name="connsiteY2" fmla="*/ 334963 h 334963"/>
              <a:gd name="connsiteX3" fmla="*/ 3367246 w 3894136"/>
              <a:gd name="connsiteY3" fmla="*/ 15874 h 334963"/>
              <a:gd name="connsiteX4" fmla="*/ 641350 w 3894136"/>
              <a:gd name="connsiteY4" fmla="*/ 0 h 334963"/>
              <a:gd name="connsiteX0" fmla="*/ 622300 w 3875086"/>
              <a:gd name="connsiteY0" fmla="*/ 0 h 334963"/>
              <a:gd name="connsiteX1" fmla="*/ 0 w 3875086"/>
              <a:gd name="connsiteY1" fmla="*/ 333375 h 334963"/>
              <a:gd name="connsiteX2" fmla="*/ 3875086 w 3875086"/>
              <a:gd name="connsiteY2" fmla="*/ 334963 h 334963"/>
              <a:gd name="connsiteX3" fmla="*/ 3348196 w 3875086"/>
              <a:gd name="connsiteY3" fmla="*/ 15874 h 334963"/>
              <a:gd name="connsiteX4" fmla="*/ 622300 w 3875086"/>
              <a:gd name="connsiteY4" fmla="*/ 0 h 334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5086" h="334963">
                <a:moveTo>
                  <a:pt x="622300" y="0"/>
                </a:moveTo>
                <a:lnTo>
                  <a:pt x="0" y="333375"/>
                </a:lnTo>
                <a:lnTo>
                  <a:pt x="3875086" y="334963"/>
                </a:lnTo>
                <a:lnTo>
                  <a:pt x="3348196" y="15874"/>
                </a:lnTo>
                <a:lnTo>
                  <a:pt x="622300" y="0"/>
                </a:lnTo>
                <a:close/>
              </a:path>
            </a:pathLst>
          </a:custGeom>
          <a:solidFill>
            <a:srgbClr val="CC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212FE48C-00BF-5BD6-5B09-86C8270059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61" y="2698946"/>
            <a:ext cx="4531950" cy="1137669"/>
          </a:xfrm>
          <a:prstGeom prst="rect">
            <a:avLst/>
          </a:prstGeom>
        </p:spPr>
      </p:pic>
      <p:pic>
        <p:nvPicPr>
          <p:cNvPr id="358" name="Grafik 357">
            <a:extLst>
              <a:ext uri="{FF2B5EF4-FFF2-40B4-BE49-F238E27FC236}">
                <a16:creationId xmlns:a16="http://schemas.microsoft.com/office/drawing/2014/main" id="{F8263539-03E7-E26B-93EF-5E8BF73E5B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080" y="450012"/>
            <a:ext cx="9144000" cy="2212848"/>
          </a:xfrm>
          <a:prstGeom prst="rect">
            <a:avLst/>
          </a:prstGeom>
        </p:spPr>
      </p:pic>
      <p:pic>
        <p:nvPicPr>
          <p:cNvPr id="363" name="Grafik 362">
            <a:extLst>
              <a:ext uri="{FF2B5EF4-FFF2-40B4-BE49-F238E27FC236}">
                <a16:creationId xmlns:a16="http://schemas.microsoft.com/office/drawing/2014/main" id="{30F463F2-EFAB-0F45-DF12-8D120FCA92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8708" y="5226155"/>
            <a:ext cx="1685757" cy="17933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BFCC888-AD80-61DA-FEBB-D994D5876326}"/>
              </a:ext>
            </a:extLst>
          </p:cNvPr>
          <p:cNvSpPr txBox="1"/>
          <p:nvPr/>
        </p:nvSpPr>
        <p:spPr>
          <a:xfrm>
            <a:off x="6092198" y="457828"/>
            <a:ext cx="3050722" cy="504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</a:pPr>
            <a:r>
              <a:rPr lang="de-DE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250 ppm in </a:t>
            </a:r>
            <a:r>
              <a:rPr lang="de-DE" sz="12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MeOH</a:t>
            </a:r>
            <a:r>
              <a:rPr lang="de-DE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de-DE" sz="12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Toluene</a:t>
            </a:r>
            <a:r>
              <a:rPr lang="de-DE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(1:1), </a:t>
            </a:r>
          </a:p>
          <a:p>
            <a:pPr algn="r">
              <a:lnSpc>
                <a:spcPct val="115000"/>
              </a:lnSpc>
            </a:pPr>
            <a:r>
              <a:rPr lang="de-DE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mikro-ESI, positiv</a:t>
            </a:r>
            <a:endParaRPr lang="de-DE" sz="12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1251AE-81DE-60A0-BE59-FD9AD15CD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80" y="0"/>
            <a:ext cx="9144000" cy="41346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pc="-1" noProof="0" dirty="0">
                <a:solidFill>
                  <a:srgbClr val="FFFFFF"/>
                </a:solidFill>
              </a:rPr>
              <a:t>Mittelschweres Rohöl</a:t>
            </a:r>
            <a:endParaRPr lang="de-DE" spc="-1" noProof="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rafik 271"/>
          <p:cNvPicPr/>
          <p:nvPr/>
        </p:nvPicPr>
        <p:blipFill rotWithShape="1">
          <a:blip r:embed="rId3"/>
          <a:srcRect r="48626"/>
          <a:stretch/>
        </p:blipFill>
        <p:spPr>
          <a:xfrm>
            <a:off x="3409948" y="762957"/>
            <a:ext cx="5364204" cy="5872159"/>
          </a:xfrm>
          <a:prstGeom prst="rect">
            <a:avLst/>
          </a:prstGeom>
          <a:ln w="0">
            <a:noFill/>
          </a:ln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2AA5D78A-51F2-4516-AEEB-DCC0B38BAA50}"/>
              </a:ext>
            </a:extLst>
          </p:cNvPr>
          <p:cNvSpPr/>
          <p:nvPr/>
        </p:nvSpPr>
        <p:spPr>
          <a:xfrm>
            <a:off x="3489473" y="588753"/>
            <a:ext cx="5364204" cy="2918753"/>
          </a:xfrm>
          <a:prstGeom prst="roundRect">
            <a:avLst>
              <a:gd name="adj" fmla="val 6853"/>
            </a:avLst>
          </a:prstGeom>
          <a:solidFill>
            <a:srgbClr val="4F81BD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C3C5F75B-34C8-140E-8B8D-CA6D96A2AD87}"/>
              </a:ext>
            </a:extLst>
          </p:cNvPr>
          <p:cNvSpPr/>
          <p:nvPr/>
        </p:nvSpPr>
        <p:spPr>
          <a:xfrm>
            <a:off x="3489473" y="3575394"/>
            <a:ext cx="5364204" cy="2918753"/>
          </a:xfrm>
          <a:prstGeom prst="roundRect">
            <a:avLst>
              <a:gd name="adj" fmla="val 6853"/>
            </a:avLst>
          </a:prstGeom>
          <a:solidFill>
            <a:srgbClr val="C0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57234EB-0941-9EF3-910B-33A163C9ABE9}"/>
              </a:ext>
            </a:extLst>
          </p:cNvPr>
          <p:cNvSpPr txBox="1"/>
          <p:nvPr/>
        </p:nvSpPr>
        <p:spPr>
          <a:xfrm>
            <a:off x="3489473" y="3877692"/>
            <a:ext cx="53642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0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Dieses Gerät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B363017-A691-685E-8327-7516E9807664}"/>
              </a:ext>
            </a:extLst>
          </p:cNvPr>
          <p:cNvSpPr txBox="1"/>
          <p:nvPr/>
        </p:nvSpPr>
        <p:spPr>
          <a:xfrm>
            <a:off x="3489473" y="588753"/>
            <a:ext cx="53642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7T LTQ-FT-ICR-MS</a:t>
            </a:r>
            <a:r>
              <a:rPr lang="en-US" sz="1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AF3F49E-7FD1-F4E4-958D-66CA5BEDCDBD}"/>
              </a:ext>
            </a:extLst>
          </p:cNvPr>
          <p:cNvSpPr txBox="1"/>
          <p:nvPr/>
        </p:nvSpPr>
        <p:spPr>
          <a:xfrm>
            <a:off x="233980" y="1333802"/>
            <a:ext cx="3175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Vergleich Fragment-Spektren:</a:t>
            </a:r>
            <a:endParaRPr lang="de-DE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D051A5B-9469-9132-9687-97AED47256EF}"/>
              </a:ext>
            </a:extLst>
          </p:cNvPr>
          <p:cNvSpPr txBox="1"/>
          <p:nvPr/>
        </p:nvSpPr>
        <p:spPr>
          <a:xfrm>
            <a:off x="9414140" y="3058748"/>
            <a:ext cx="2836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Mehr Fragmente bei &lt; 200 u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34B575E-637E-3A23-C3D0-FA10830EACDF}"/>
              </a:ext>
            </a:extLst>
          </p:cNvPr>
          <p:cNvSpPr txBox="1"/>
          <p:nvPr/>
        </p:nvSpPr>
        <p:spPr>
          <a:xfrm>
            <a:off x="0" y="6596390"/>
            <a:ext cx="86911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Bereitgestellt von der AG Schrader, MPI KOFO. </a:t>
            </a:r>
            <a:r>
              <a:rPr lang="en-US" sz="11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Aufgenommen</a:t>
            </a:r>
            <a:r>
              <a:rPr lang="en-US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mit</a:t>
            </a:r>
            <a:r>
              <a:rPr lang="en-US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7T LTQ-FT-ICR-MS </a:t>
            </a:r>
            <a:r>
              <a:rPr lang="en-US" sz="11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Thermo</a:t>
            </a:r>
            <a:r>
              <a:rPr lang="en-US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Fisher Scientific, Bremen, Deutschland</a:t>
            </a:r>
            <a:endParaRPr lang="de-DE" sz="11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39BA00-F7A5-4B48-CD7F-06C9BE22F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702"/>
            <a:ext cx="9144000" cy="413468"/>
          </a:xfrm>
        </p:spPr>
        <p:txBody>
          <a:bodyPr/>
          <a:lstStyle/>
          <a:p>
            <a:pPr rtl="0" eaLnBrk="1" latinLnBrk="0" hangingPunct="1"/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Fragment-Vergleich mit kommerzieller Lösung</a:t>
            </a:r>
            <a:endParaRPr lang="de-DE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A923276-43AD-F5F2-128C-828C52F5E3D7}"/>
              </a:ext>
            </a:extLst>
          </p:cNvPr>
          <p:cNvSpPr txBox="1"/>
          <p:nvPr/>
        </p:nvSpPr>
        <p:spPr>
          <a:xfrm>
            <a:off x="573466" y="1888720"/>
            <a:ext cx="28364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Gute Übereinstimmung!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18A850F-36AE-1B8B-69A8-D0555CBA59BA}"/>
              </a:ext>
            </a:extLst>
          </p:cNvPr>
          <p:cNvSpPr txBox="1"/>
          <p:nvPr/>
        </p:nvSpPr>
        <p:spPr>
          <a:xfrm>
            <a:off x="9555542" y="3614586"/>
            <a:ext cx="2836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Erste Gruppenfragment meist höher.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569D448-9110-3AF9-714F-BE0091066D1E}"/>
              </a:ext>
            </a:extLst>
          </p:cNvPr>
          <p:cNvSpPr txBox="1"/>
          <p:nvPr/>
        </p:nvSpPr>
        <p:spPr>
          <a:xfrm>
            <a:off x="9555541" y="4446503"/>
            <a:ext cx="2836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→ Höhere CID-Energie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8F036A2-5691-FF7B-4F51-F8009A2E0553}"/>
              </a:ext>
            </a:extLst>
          </p:cNvPr>
          <p:cNvSpPr txBox="1"/>
          <p:nvPr/>
        </p:nvSpPr>
        <p:spPr>
          <a:xfrm>
            <a:off x="233980" y="3428080"/>
            <a:ext cx="220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Kleine Abweichungen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0A67006-196C-3FF0-A266-6C4F3E3483B3}"/>
              </a:ext>
            </a:extLst>
          </p:cNvPr>
          <p:cNvSpPr txBox="1"/>
          <p:nvPr/>
        </p:nvSpPr>
        <p:spPr>
          <a:xfrm>
            <a:off x="600505" y="3768068"/>
            <a:ext cx="22089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→ leicht erhöhte CID in unserer Messung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el 1_16"/>
          <p:cNvSpPr/>
          <p:nvPr/>
        </p:nvSpPr>
        <p:spPr>
          <a:xfrm>
            <a:off x="0" y="0"/>
            <a:ext cx="9142920" cy="403560"/>
          </a:xfrm>
          <a:prstGeom prst="rect">
            <a:avLst/>
          </a:prstGeom>
          <a:solidFill>
            <a:srgbClr val="33339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spc="-1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Präkursor</a:t>
            </a:r>
            <a:r>
              <a:rPr lang="en-US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0" strike="noStrike" spc="-1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Isolierung</a:t>
            </a:r>
            <a:endParaRPr lang="de-DE" sz="2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6" name="Textfeld 259"/>
          <p:cNvSpPr/>
          <p:nvPr/>
        </p:nvSpPr>
        <p:spPr>
          <a:xfrm>
            <a:off x="6206836" y="1152310"/>
            <a:ext cx="2550666" cy="32292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Mikro-ESI, positiv, MRP=160 000</a:t>
            </a:r>
            <a:endParaRPr lang="de-DE" sz="1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77" name="Grafik 260"/>
          <p:cNvPicPr/>
          <p:nvPr/>
        </p:nvPicPr>
        <p:blipFill>
          <a:blip r:embed="rId3"/>
          <a:stretch/>
        </p:blipFill>
        <p:spPr>
          <a:xfrm>
            <a:off x="317232" y="1289793"/>
            <a:ext cx="2952000" cy="972360"/>
          </a:xfrm>
          <a:prstGeom prst="rect">
            <a:avLst/>
          </a:prstGeom>
          <a:ln w="0">
            <a:noFill/>
          </a:ln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A227F657-99EC-927E-1EED-CF4064BE6765}"/>
              </a:ext>
            </a:extLst>
          </p:cNvPr>
          <p:cNvSpPr txBox="1"/>
          <p:nvPr/>
        </p:nvSpPr>
        <p:spPr>
          <a:xfrm>
            <a:off x="70531" y="920461"/>
            <a:ext cx="2237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4 Präkursor-Moleküle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A9C3C16-1E66-3DCA-C483-5003DC257408}"/>
              </a:ext>
            </a:extLst>
          </p:cNvPr>
          <p:cNvSpPr txBox="1"/>
          <p:nvPr/>
        </p:nvSpPr>
        <p:spPr>
          <a:xfrm>
            <a:off x="228600" y="2836333"/>
            <a:ext cx="1770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Zum ersten Mal: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D732BA1-B8CF-0B8D-4B28-DFB8F21E3141}"/>
              </a:ext>
            </a:extLst>
          </p:cNvPr>
          <p:cNvSpPr txBox="1"/>
          <p:nvPr/>
        </p:nvSpPr>
        <p:spPr>
          <a:xfrm>
            <a:off x="527296" y="4122294"/>
            <a:ext cx="3313728" cy="636127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de-DE" sz="18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Unterdrückungsfaktor </a:t>
            </a:r>
          </a:p>
          <a:p>
            <a:r>
              <a:rPr lang="de-DE" sz="18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 M</a:t>
            </a:r>
            <a:r>
              <a:rPr lang="de-DE" sz="1800" b="0" strike="noStrike" spc="-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de-DE" sz="18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vs. M</a:t>
            </a:r>
            <a:r>
              <a:rPr lang="de-DE" sz="1800" b="0" strike="noStrike" spc="-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de-DE" sz="18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= 200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83F2286-EB13-7463-F75B-D86EBFE88A9C}"/>
              </a:ext>
            </a:extLst>
          </p:cNvPr>
          <p:cNvSpPr txBox="1"/>
          <p:nvPr/>
        </p:nvSpPr>
        <p:spPr>
          <a:xfrm>
            <a:off x="228600" y="5119015"/>
            <a:ext cx="3313728" cy="636127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de-DE" sz="18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Sehr gute Isolation zur separaten Betrachtun</a:t>
            </a:r>
            <a:r>
              <a:rPr lang="de-DE" spc="-1" dirty="0">
                <a:latin typeface="Calibri" panose="020F0502020204030204" pitchFamily="34" charset="0"/>
                <a:cs typeface="Calibri" panose="020F0502020204030204" pitchFamily="34" charset="0"/>
              </a:rPr>
              <a:t>g der Fragmente!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C47DA8D-781B-FEDB-CC40-6FFE582251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5"/>
          <a:stretch/>
        </p:blipFill>
        <p:spPr>
          <a:xfrm>
            <a:off x="3542327" y="1475237"/>
            <a:ext cx="5554817" cy="4642306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74130A39-8F20-A3F0-CE34-6A12EAF54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Präkursor-Isolierung</a:t>
            </a:r>
            <a:endParaRPr lang="de-DE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E1A2790-5B9D-4087-CA0B-AAED19A7E5C7}"/>
              </a:ext>
            </a:extLst>
          </p:cNvPr>
          <p:cNvSpPr txBox="1"/>
          <p:nvPr/>
        </p:nvSpPr>
        <p:spPr>
          <a:xfrm>
            <a:off x="527296" y="3379062"/>
            <a:ext cx="46770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Massen-Separationsvermögen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 32 000 </a:t>
            </a:r>
            <a:r>
              <a:rPr lang="de-DE" sz="1800" b="0" kern="1200" spc="-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  <a:t>→ </a:t>
            </a:r>
            <a:r>
              <a:rPr lang="el-GR" sz="1800" b="0" kern="1200" spc="-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  <a:t>Δ</a:t>
            </a:r>
            <a:r>
              <a:rPr lang="de-DE" sz="1800" b="0" kern="1200" spc="-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  <a:t>m = 0,01 u</a:t>
            </a:r>
            <a:endParaRPr lang="de-D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Titel 1_17"/>
          <p:cNvSpPr/>
          <p:nvPr/>
        </p:nvSpPr>
        <p:spPr>
          <a:xfrm>
            <a:off x="0" y="0"/>
            <a:ext cx="9142920" cy="403560"/>
          </a:xfrm>
          <a:prstGeom prst="rect">
            <a:avLst/>
          </a:prstGeom>
          <a:solidFill>
            <a:srgbClr val="33339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CID Fragment </a:t>
            </a:r>
            <a:r>
              <a:rPr lang="en-US" sz="2400" b="0" strike="noStrike" spc="-1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Spektren</a:t>
            </a:r>
            <a:endParaRPr lang="de-DE" sz="2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5" name="Textfeld 268"/>
          <p:cNvSpPr/>
          <p:nvPr/>
        </p:nvSpPr>
        <p:spPr>
          <a:xfrm>
            <a:off x="117092" y="5127384"/>
            <a:ext cx="2874815" cy="14696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Strukturanalyse in enger Zusammenarbeit mit der AG von Prof. Dr. Schrader vom MPI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KoFo</a:t>
            </a: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Mühlheim a. d. Ruhr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529D72E-57CF-8DAE-D91A-957DD4A24F66}"/>
              </a:ext>
            </a:extLst>
          </p:cNvPr>
          <p:cNvSpPr txBox="1"/>
          <p:nvPr/>
        </p:nvSpPr>
        <p:spPr>
          <a:xfrm>
            <a:off x="117093" y="1860649"/>
            <a:ext cx="2089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Ermittelt über 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Turn-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Dekonvolution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EF8A88D-11D7-B7F7-EB4E-729638041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CID-Fragment-Spektren</a:t>
            </a:r>
            <a:endParaRPr lang="de-DE" noProof="0" dirty="0"/>
          </a:p>
        </p:txBody>
      </p:sp>
      <p:sp>
        <p:nvSpPr>
          <p:cNvPr id="6" name="Textfeld 266">
            <a:extLst>
              <a:ext uri="{FF2B5EF4-FFF2-40B4-BE49-F238E27FC236}">
                <a16:creationId xmlns:a16="http://schemas.microsoft.com/office/drawing/2014/main" id="{7479D1AB-1A1E-2755-2AC0-4F0336B4F751}"/>
              </a:ext>
            </a:extLst>
          </p:cNvPr>
          <p:cNvSpPr/>
          <p:nvPr/>
        </p:nvSpPr>
        <p:spPr>
          <a:xfrm>
            <a:off x="509636" y="665580"/>
            <a:ext cx="2089728" cy="7116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Ohne ausreichende </a:t>
            </a:r>
          </a:p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Isolierung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619A777C-8D28-D21F-9783-FDD976EB5174}"/>
              </a:ext>
            </a:extLst>
          </p:cNvPr>
          <p:cNvSpPr/>
          <p:nvPr/>
        </p:nvSpPr>
        <p:spPr>
          <a:xfrm>
            <a:off x="2524125" y="910455"/>
            <a:ext cx="374459" cy="18492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426A788-398C-AC9F-6432-886F67166A8E}"/>
              </a:ext>
            </a:extLst>
          </p:cNvPr>
          <p:cNvSpPr txBox="1"/>
          <p:nvPr/>
        </p:nvSpPr>
        <p:spPr>
          <a:xfrm>
            <a:off x="117093" y="3853807"/>
            <a:ext cx="30417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 gemessenen Masselinien mit identifizierten Summenformeln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DF5D0EE-4EF3-DC01-1666-C1F7143424EE}"/>
              </a:ext>
            </a:extLst>
          </p:cNvPr>
          <p:cNvSpPr txBox="1"/>
          <p:nvPr/>
        </p:nvSpPr>
        <p:spPr>
          <a:xfrm>
            <a:off x="117093" y="2857228"/>
            <a:ext cx="21693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Auflösung </a:t>
            </a:r>
            <a:r>
              <a:rPr lang="de-DE" sz="1800" b="0" kern="1200" spc="-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  <a:t>≈</a:t>
            </a: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250 000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Genauigkeit &lt; 1 ppm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ABA64D6-0B32-C7DE-86C4-3361DCC97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1907" y="448046"/>
            <a:ext cx="6094943" cy="640995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itel 1_19"/>
          <p:cNvSpPr/>
          <p:nvPr/>
        </p:nvSpPr>
        <p:spPr>
          <a:xfrm>
            <a:off x="0" y="0"/>
            <a:ext cx="9142920" cy="403560"/>
          </a:xfrm>
          <a:prstGeom prst="rect">
            <a:avLst/>
          </a:prstGeom>
          <a:solidFill>
            <a:srgbClr val="33339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spc="-1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Beispiel</a:t>
            </a:r>
            <a:r>
              <a:rPr lang="en-US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für </a:t>
            </a:r>
            <a:r>
              <a:rPr lang="en-US" sz="2400" b="0" strike="noStrike" spc="-1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Strukturanalyse</a:t>
            </a:r>
            <a:r>
              <a:rPr lang="en-US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 M</a:t>
            </a:r>
            <a:r>
              <a:rPr lang="en-US" sz="2400" spc="-1" baseline="-25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de-DE" sz="2400" b="0" strike="noStrike" spc="-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91" name="Grafik 274"/>
          <p:cNvPicPr/>
          <p:nvPr/>
        </p:nvPicPr>
        <p:blipFill>
          <a:blip r:embed="rId3"/>
          <a:stretch/>
        </p:blipFill>
        <p:spPr>
          <a:xfrm>
            <a:off x="542493" y="3615584"/>
            <a:ext cx="7883280" cy="3022560"/>
          </a:xfrm>
          <a:prstGeom prst="rect">
            <a:avLst/>
          </a:prstGeom>
          <a:ln w="0">
            <a:noFill/>
          </a:ln>
        </p:spPr>
      </p:pic>
      <p:pic>
        <p:nvPicPr>
          <p:cNvPr id="393" name="Grafik 276"/>
          <p:cNvPicPr/>
          <p:nvPr/>
        </p:nvPicPr>
        <p:blipFill>
          <a:blip r:embed="rId4"/>
          <a:stretch/>
        </p:blipFill>
        <p:spPr>
          <a:xfrm>
            <a:off x="3017880" y="1215075"/>
            <a:ext cx="1625760" cy="1817280"/>
          </a:xfrm>
          <a:prstGeom prst="rect">
            <a:avLst/>
          </a:prstGeom>
          <a:ln w="19050">
            <a:solidFill>
              <a:srgbClr val="FF0000"/>
            </a:solidFill>
            <a:prstDash val="dash"/>
          </a:ln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6A40320-7C09-9C81-C2F1-86DE9442DF36}"/>
              </a:ext>
            </a:extLst>
          </p:cNvPr>
          <p:cNvSpPr txBox="1"/>
          <p:nvPr/>
        </p:nvSpPr>
        <p:spPr>
          <a:xfrm>
            <a:off x="339558" y="580282"/>
            <a:ext cx="280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Mögliche Strukturen für M</a:t>
            </a:r>
            <a:r>
              <a:rPr lang="de-DE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D3377CD-891F-AE49-50CC-6337859C103F}"/>
              </a:ext>
            </a:extLst>
          </p:cNvPr>
          <p:cNvSpPr txBox="1"/>
          <p:nvPr/>
        </p:nvSpPr>
        <p:spPr>
          <a:xfrm>
            <a:off x="542493" y="3203217"/>
            <a:ext cx="463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Vorkommen möglicher Fragmente im Spektrum</a:t>
            </a:r>
            <a:endParaRPr lang="de-DE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AEC55FCC-6D7C-F1CF-F8A6-EED5BDD909D3}"/>
              </a:ext>
            </a:extLst>
          </p:cNvPr>
          <p:cNvGrpSpPr/>
          <p:nvPr/>
        </p:nvGrpSpPr>
        <p:grpSpPr>
          <a:xfrm>
            <a:off x="5393288" y="771631"/>
            <a:ext cx="1625759" cy="1913945"/>
            <a:chOff x="5225292" y="600075"/>
            <a:chExt cx="1446097" cy="1702436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C079ABC6-E73E-9687-C659-5782E6183E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25292" y="654339"/>
              <a:ext cx="1446097" cy="1648172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DA126C01-A923-D1A6-3056-C3E041B00D77}"/>
                </a:ext>
              </a:extLst>
            </p:cNvPr>
            <p:cNvCxnSpPr>
              <a:cxnSpLocks/>
            </p:cNvCxnSpPr>
            <p:nvPr/>
          </p:nvCxnSpPr>
          <p:spPr>
            <a:xfrm>
              <a:off x="5342907" y="600075"/>
              <a:ext cx="0" cy="545058"/>
            </a:xfrm>
            <a:prstGeom prst="line">
              <a:avLst/>
            </a:prstGeom>
            <a:ln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A738B80C-55A0-5C38-7B61-7897FB7CAD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7286" y="1574108"/>
            <a:ext cx="1625759" cy="1854892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8A8A2E1E-20FF-D3B9-3E8F-E130E25C887F}"/>
              </a:ext>
            </a:extLst>
          </p:cNvPr>
          <p:cNvCxnSpPr>
            <a:cxnSpLocks/>
          </p:cNvCxnSpPr>
          <p:nvPr/>
        </p:nvCxnSpPr>
        <p:spPr>
          <a:xfrm>
            <a:off x="7484321" y="1626197"/>
            <a:ext cx="0" cy="54505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67884C9D-D524-CA14-AD5E-0292A60F40CD}"/>
              </a:ext>
            </a:extLst>
          </p:cNvPr>
          <p:cNvSpPr txBox="1"/>
          <p:nvPr/>
        </p:nvSpPr>
        <p:spPr>
          <a:xfrm>
            <a:off x="4911541" y="599489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  <a:r>
              <a:rPr lang="de-DE" baseline="-25000" dirty="0"/>
              <a:t>2</a:t>
            </a:r>
            <a:r>
              <a:rPr lang="de-DE" dirty="0"/>
              <a:t>H</a:t>
            </a:r>
            <a:r>
              <a:rPr lang="de-DE" baseline="-25000" dirty="0"/>
              <a:t>4</a:t>
            </a:r>
            <a:r>
              <a:rPr lang="de-DE" baseline="30000" dirty="0"/>
              <a:t>2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•</a:t>
            </a:r>
            <a:endParaRPr lang="de-DE" baseline="300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ECBCCBF-E53B-4F74-0221-7B66424846FD}"/>
              </a:ext>
            </a:extLst>
          </p:cNvPr>
          <p:cNvSpPr txBox="1"/>
          <p:nvPr/>
        </p:nvSpPr>
        <p:spPr>
          <a:xfrm>
            <a:off x="6043110" y="534116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  <a:r>
              <a:rPr lang="de-DE" baseline="-25000" dirty="0"/>
              <a:t>20</a:t>
            </a:r>
            <a:r>
              <a:rPr lang="de-DE" dirty="0"/>
              <a:t>H</a:t>
            </a:r>
            <a:r>
              <a:rPr lang="de-DE" baseline="-25000" dirty="0"/>
              <a:t>23</a:t>
            </a:r>
            <a:r>
              <a:rPr lang="de-DE" dirty="0"/>
              <a:t>NO</a:t>
            </a:r>
            <a:r>
              <a:rPr lang="de-DE" baseline="30000" dirty="0"/>
              <a:t>2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•</a:t>
            </a:r>
            <a:endParaRPr lang="de-DE" baseline="300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D8F8D26-1F22-A711-167D-73820FC80AE6}"/>
              </a:ext>
            </a:extLst>
          </p:cNvPr>
          <p:cNvSpPr txBox="1"/>
          <p:nvPr/>
        </p:nvSpPr>
        <p:spPr>
          <a:xfrm>
            <a:off x="7871781" y="1239752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  <a:r>
              <a:rPr lang="de-DE" baseline="-25000" dirty="0"/>
              <a:t>12</a:t>
            </a:r>
            <a:r>
              <a:rPr lang="de-DE" dirty="0"/>
              <a:t>H</a:t>
            </a:r>
            <a:r>
              <a:rPr lang="de-DE" baseline="-25000" dirty="0"/>
              <a:t>6</a:t>
            </a:r>
            <a:r>
              <a:rPr lang="de-DE" dirty="0"/>
              <a:t>NO</a:t>
            </a:r>
            <a:r>
              <a:rPr lang="de-DE" baseline="30000" dirty="0"/>
              <a:t>3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•</a:t>
            </a:r>
            <a:endParaRPr lang="de-DE" baseline="300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16B91D4-059B-1388-2B9B-7CEF0D91BC41}"/>
              </a:ext>
            </a:extLst>
          </p:cNvPr>
          <p:cNvSpPr txBox="1"/>
          <p:nvPr/>
        </p:nvSpPr>
        <p:spPr>
          <a:xfrm>
            <a:off x="7587688" y="3091329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  <a:r>
              <a:rPr lang="de-DE" baseline="-25000" dirty="0"/>
              <a:t>6</a:t>
            </a:r>
            <a:r>
              <a:rPr lang="de-DE" dirty="0"/>
              <a:t>H</a:t>
            </a:r>
            <a:r>
              <a:rPr lang="de-DE" baseline="-25000" dirty="0"/>
              <a:t>13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•</a:t>
            </a:r>
            <a:endParaRPr lang="de-DE" baseline="300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FB8D121-7635-B439-3E11-A3849878FAE7}"/>
              </a:ext>
            </a:extLst>
          </p:cNvPr>
          <p:cNvSpPr txBox="1"/>
          <p:nvPr/>
        </p:nvSpPr>
        <p:spPr>
          <a:xfrm>
            <a:off x="6524405" y="156260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  <a:r>
              <a:rPr lang="de-DE" baseline="-25000" dirty="0"/>
              <a:t>4</a:t>
            </a:r>
            <a:r>
              <a:rPr lang="de-DE" dirty="0"/>
              <a:t>H</a:t>
            </a:r>
            <a:r>
              <a:rPr lang="de-DE" baseline="-25000" dirty="0"/>
              <a:t>8</a:t>
            </a:r>
            <a:r>
              <a:rPr lang="de-DE" baseline="30000" dirty="0"/>
              <a:t>2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•</a:t>
            </a:r>
            <a:endParaRPr lang="de-DE" baseline="30000" dirty="0"/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89F4D986-29D2-DFDC-0BE0-E08DF6DAC65B}"/>
              </a:ext>
            </a:extLst>
          </p:cNvPr>
          <p:cNvCxnSpPr>
            <a:cxnSpLocks/>
          </p:cNvCxnSpPr>
          <p:nvPr/>
        </p:nvCxnSpPr>
        <p:spPr>
          <a:xfrm flipH="1">
            <a:off x="7798646" y="2171255"/>
            <a:ext cx="202354" cy="3905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17AD3889-29AC-5D1B-48AD-3C0926C85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Beispiel für Strukturanalyse an M</a:t>
            </a:r>
            <a:r>
              <a:rPr lang="de-DE" sz="2400" kern="1200" spc="-1" baseline="-25000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4</a:t>
            </a:r>
            <a:endParaRPr lang="de-DE" noProof="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A3EA35C-55EF-3387-C14B-D7142449A46B}"/>
              </a:ext>
            </a:extLst>
          </p:cNvPr>
          <p:cNvSpPr txBox="1"/>
          <p:nvPr/>
        </p:nvSpPr>
        <p:spPr>
          <a:xfrm>
            <a:off x="3035027" y="60460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  <a:r>
              <a:rPr lang="de-DE" baseline="-25000" dirty="0"/>
              <a:t>22</a:t>
            </a:r>
            <a:r>
              <a:rPr lang="de-DE" dirty="0"/>
              <a:t>H</a:t>
            </a:r>
            <a:r>
              <a:rPr lang="de-DE" baseline="-25000" dirty="0"/>
              <a:t>27</a:t>
            </a:r>
            <a:r>
              <a:rPr lang="de-DE" dirty="0"/>
              <a:t>NO</a:t>
            </a:r>
          </a:p>
        </p:txBody>
      </p:sp>
      <p:pic>
        <p:nvPicPr>
          <p:cNvPr id="392" name="Grafik 275"/>
          <p:cNvPicPr/>
          <p:nvPr/>
        </p:nvPicPr>
        <p:blipFill>
          <a:blip r:embed="rId7"/>
          <a:stretch/>
        </p:blipFill>
        <p:spPr>
          <a:xfrm>
            <a:off x="216000" y="1359075"/>
            <a:ext cx="2541960" cy="1569240"/>
          </a:xfrm>
          <a:prstGeom prst="rect">
            <a:avLst/>
          </a:prstGeom>
          <a:ln w="19050">
            <a:solidFill>
              <a:srgbClr val="2A6099"/>
            </a:solidFill>
            <a:prstDash val="dash"/>
          </a:ln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C78E351-ADC8-6CCA-6BC7-6604AA177DA6}"/>
              </a:ext>
            </a:extLst>
          </p:cNvPr>
          <p:cNvSpPr/>
          <p:nvPr/>
        </p:nvSpPr>
        <p:spPr>
          <a:xfrm>
            <a:off x="1486980" y="2680961"/>
            <a:ext cx="514815" cy="184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F525B40-FB09-4FAB-96EB-9FA0F94996D5}"/>
              </a:ext>
            </a:extLst>
          </p:cNvPr>
          <p:cNvSpPr/>
          <p:nvPr/>
        </p:nvSpPr>
        <p:spPr>
          <a:xfrm>
            <a:off x="138545" y="1146872"/>
            <a:ext cx="4604925" cy="1944458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Titel 1_21"/>
          <p:cNvSpPr/>
          <p:nvPr/>
        </p:nvSpPr>
        <p:spPr>
          <a:xfrm>
            <a:off x="0" y="0"/>
            <a:ext cx="9142920" cy="403560"/>
          </a:xfrm>
          <a:prstGeom prst="rect">
            <a:avLst/>
          </a:prstGeom>
          <a:solidFill>
            <a:srgbClr val="33339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spc="-1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Strukturen</a:t>
            </a:r>
            <a:r>
              <a:rPr lang="en-US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für M</a:t>
            </a:r>
            <a:r>
              <a:rPr lang="en-US" sz="2400" b="0" strike="noStrike" spc="-1" baseline="-25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400" spc="-1" baseline="-25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b="0" strike="noStrike" spc="-1" baseline="-25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r>
              <a:rPr lang="en-US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2400" b="0" strike="noStrike" spc="-1" baseline="-25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r>
              <a:rPr lang="en-US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n-US" sz="2400" b="0" strike="noStrike" spc="-1" baseline="30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de-DE" sz="2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9EF3BDE-E871-8A48-BE29-247388100B98}"/>
              </a:ext>
            </a:extLst>
          </p:cNvPr>
          <p:cNvSpPr txBox="1"/>
          <p:nvPr/>
        </p:nvSpPr>
        <p:spPr>
          <a:xfrm>
            <a:off x="563044" y="3215421"/>
            <a:ext cx="44701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0" strike="noStrike" spc="-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Kohlenstoffkette verbindet zwei Ringgruppen</a:t>
            </a:r>
            <a:endParaRPr lang="de-DE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3E2AD7E-A69C-3C0F-E07D-91A7D2179023}"/>
              </a:ext>
            </a:extLst>
          </p:cNvPr>
          <p:cNvSpPr txBox="1"/>
          <p:nvPr/>
        </p:nvSpPr>
        <p:spPr>
          <a:xfrm>
            <a:off x="119057" y="27429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Archipelago</a:t>
            </a:r>
            <a:r>
              <a:rPr lang="de-DE" sz="1800" b="0" strike="noStrike" spc="-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-Typ Strukturen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381B285-097C-E13F-45FD-CEAC168B4C96}"/>
              </a:ext>
            </a:extLst>
          </p:cNvPr>
          <p:cNvSpPr txBox="1"/>
          <p:nvPr/>
        </p:nvSpPr>
        <p:spPr>
          <a:xfrm>
            <a:off x="119057" y="149034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pc="-1" dirty="0">
                <a:solidFill>
                  <a:srgbClr val="953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Mehrfache Ethan-Abtrennung</a:t>
            </a:r>
            <a:endParaRPr lang="de-DE" dirty="0">
              <a:solidFill>
                <a:srgbClr val="95373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80192D2-F943-82C9-84EB-12D76349D261}"/>
              </a:ext>
            </a:extLst>
          </p:cNvPr>
          <p:cNvSpPr txBox="1"/>
          <p:nvPr/>
        </p:nvSpPr>
        <p:spPr>
          <a:xfrm>
            <a:off x="563044" y="1956852"/>
            <a:ext cx="54789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953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Dominanz von </a:t>
            </a:r>
            <a:r>
              <a:rPr lang="de-DE" spc="-1" dirty="0">
                <a:solidFill>
                  <a:srgbClr val="953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de-DE" sz="1800" b="0" strike="noStrike" spc="-1" dirty="0">
                <a:solidFill>
                  <a:srgbClr val="953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lkyl</a:t>
            </a:r>
            <a:r>
              <a:rPr lang="de-DE" spc="-1" dirty="0">
                <a:solidFill>
                  <a:srgbClr val="953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-Gruppen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BE6F671-8D21-3736-C594-AE3BF17BF6DC}"/>
              </a:ext>
            </a:extLst>
          </p:cNvPr>
          <p:cNvSpPr txBox="1"/>
          <p:nvPr/>
        </p:nvSpPr>
        <p:spPr>
          <a:xfrm>
            <a:off x="119057" y="613551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0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Identifizierte Strukturen!</a:t>
            </a:r>
          </a:p>
        </p:txBody>
      </p:sp>
      <p:pic>
        <p:nvPicPr>
          <p:cNvPr id="396" name="Grafik 395">
            <a:extLst>
              <a:ext uri="{FF2B5EF4-FFF2-40B4-BE49-F238E27FC236}">
                <a16:creationId xmlns:a16="http://schemas.microsoft.com/office/drawing/2014/main" id="{EBECDD96-FACF-941E-6966-549B49736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965658">
            <a:off x="5674430" y="4363813"/>
            <a:ext cx="3086103" cy="2164626"/>
          </a:xfrm>
          <a:prstGeom prst="rect">
            <a:avLst/>
          </a:prstGeom>
        </p:spPr>
      </p:pic>
      <p:pic>
        <p:nvPicPr>
          <p:cNvPr id="400" name="Grafik 399">
            <a:extLst>
              <a:ext uri="{FF2B5EF4-FFF2-40B4-BE49-F238E27FC236}">
                <a16:creationId xmlns:a16="http://schemas.microsoft.com/office/drawing/2014/main" id="{BF2BFF36-DA5B-52E1-C4C3-0F9471948D3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22740" y="480685"/>
            <a:ext cx="2290429" cy="2662951"/>
          </a:xfrm>
          <a:prstGeom prst="rect">
            <a:avLst/>
          </a:prstGeom>
        </p:spPr>
      </p:pic>
      <p:pic>
        <p:nvPicPr>
          <p:cNvPr id="402" name="Grafik 401">
            <a:extLst>
              <a:ext uri="{FF2B5EF4-FFF2-40B4-BE49-F238E27FC236}">
                <a16:creationId xmlns:a16="http://schemas.microsoft.com/office/drawing/2014/main" id="{E1DEA470-A552-A314-E2EA-C831F7C7A81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14341" y="1281922"/>
            <a:ext cx="2046192" cy="2948356"/>
          </a:xfrm>
          <a:prstGeom prst="rect">
            <a:avLst/>
          </a:prstGeom>
        </p:spPr>
      </p:pic>
      <p:pic>
        <p:nvPicPr>
          <p:cNvPr id="406" name="Grafik 405">
            <a:extLst>
              <a:ext uri="{FF2B5EF4-FFF2-40B4-BE49-F238E27FC236}">
                <a16:creationId xmlns:a16="http://schemas.microsoft.com/office/drawing/2014/main" id="{C7C599F3-3775-3650-C12B-AA197598A074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44460">
            <a:off x="3536806" y="736643"/>
            <a:ext cx="3173488" cy="2952974"/>
          </a:xfrm>
          <a:prstGeom prst="rect">
            <a:avLst/>
          </a:prstGeom>
        </p:spPr>
      </p:pic>
      <p:pic>
        <p:nvPicPr>
          <p:cNvPr id="413" name="Grafik 412">
            <a:extLst>
              <a:ext uri="{FF2B5EF4-FFF2-40B4-BE49-F238E27FC236}">
                <a16:creationId xmlns:a16="http://schemas.microsoft.com/office/drawing/2014/main" id="{D349D0F4-4609-87A1-C193-A30955AC32B1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31043" y="3802351"/>
            <a:ext cx="3176360" cy="2295416"/>
          </a:xfrm>
          <a:prstGeom prst="rect">
            <a:avLst/>
          </a:prstGeom>
        </p:spPr>
      </p:pic>
      <p:pic>
        <p:nvPicPr>
          <p:cNvPr id="415" name="Grafik 414">
            <a:extLst>
              <a:ext uri="{FF2B5EF4-FFF2-40B4-BE49-F238E27FC236}">
                <a16:creationId xmlns:a16="http://schemas.microsoft.com/office/drawing/2014/main" id="{30D6825D-0B19-1CA5-5E43-0B96F2599E28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3467" y="4866198"/>
            <a:ext cx="3086102" cy="1863492"/>
          </a:xfrm>
          <a:prstGeom prst="rect">
            <a:avLst/>
          </a:prstGeom>
          <a:noFill/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E267718-3A09-B7ED-FA88-11E01168F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Strukturen für M</a:t>
            </a:r>
            <a:r>
              <a:rPr lang="de-DE" sz="2400" b="0" kern="1200" spc="-1" baseline="-25000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4</a:t>
            </a:r>
            <a:r>
              <a:rPr lang="de-DE" sz="2400" kern="1200" spc="-1" baseline="-25000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DE" sz="240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</a:t>
            </a:r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</a:t>
            </a:r>
            <a:r>
              <a:rPr lang="de-DE" sz="2400" b="0" kern="1200" spc="-1" baseline="-25000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22</a:t>
            </a:r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</a:t>
            </a:r>
            <a:r>
              <a:rPr lang="de-DE" sz="2400" b="0" kern="1200" spc="-1" baseline="-25000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28</a:t>
            </a:r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</a:t>
            </a:r>
            <a:r>
              <a:rPr lang="de-DE" sz="2400" b="0" kern="1200" spc="-1" baseline="30000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+</a:t>
            </a:r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</a:t>
            </a:r>
            <a:endParaRPr lang="de-DE" noProof="0" dirty="0">
              <a:effectLst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Titel 1_22"/>
          <p:cNvSpPr/>
          <p:nvPr/>
        </p:nvSpPr>
        <p:spPr>
          <a:xfrm>
            <a:off x="0" y="0"/>
            <a:ext cx="9142920" cy="403560"/>
          </a:xfrm>
          <a:prstGeom prst="rect">
            <a:avLst/>
          </a:prstGeom>
          <a:solidFill>
            <a:srgbClr val="33339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Zusammenfassung</a:t>
            </a:r>
            <a:endParaRPr lang="de-DE" sz="2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_0" descr="D:\Bergmann\documents\lab_fotos\MOTOF\IMG_20230127_112514.jpg">
            <a:extLst>
              <a:ext uri="{FF2B5EF4-FFF2-40B4-BE49-F238E27FC236}">
                <a16:creationId xmlns:a16="http://schemas.microsoft.com/office/drawing/2014/main" id="{35568858-E7DA-161E-798A-8E37A8FCC3D1}"/>
              </a:ext>
            </a:extLst>
          </p:cNvPr>
          <p:cNvPicPr/>
          <p:nvPr/>
        </p:nvPicPr>
        <p:blipFill rotWithShape="1">
          <a:blip r:embed="rId3"/>
          <a:srcRect t="15475" b="12583"/>
          <a:stretch/>
        </p:blipFill>
        <p:spPr>
          <a:xfrm>
            <a:off x="10125376" y="451936"/>
            <a:ext cx="2303270" cy="2209571"/>
          </a:xfrm>
          <a:prstGeom prst="rect">
            <a:avLst/>
          </a:prstGeom>
          <a:ln w="0">
            <a:noFill/>
          </a:ln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1E56580-B347-B986-BB77-BC713E0C8DB1}"/>
              </a:ext>
            </a:extLst>
          </p:cNvPr>
          <p:cNvSpPr txBox="1"/>
          <p:nvPr/>
        </p:nvSpPr>
        <p:spPr>
          <a:xfrm>
            <a:off x="348162" y="1865807"/>
            <a:ext cx="3140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Neues API und Ionenquellen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45B25C5-2291-6D70-F9FD-E55E05F08EBD}"/>
              </a:ext>
            </a:extLst>
          </p:cNvPr>
          <p:cNvSpPr txBox="1"/>
          <p:nvPr/>
        </p:nvSpPr>
        <p:spPr>
          <a:xfrm>
            <a:off x="1209936" y="220501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Gebaut, getestet und charakterisiert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290C15E-C474-C130-E1B9-BC5761A422ED}"/>
              </a:ext>
            </a:extLst>
          </p:cNvPr>
          <p:cNvSpPr txBox="1"/>
          <p:nvPr/>
        </p:nvSpPr>
        <p:spPr>
          <a:xfrm>
            <a:off x="348162" y="724416"/>
            <a:ext cx="3034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Neue Software: TOFControl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97017E8-0987-6FFF-F781-16C0E6B4312A}"/>
              </a:ext>
            </a:extLst>
          </p:cNvPr>
          <p:cNvSpPr txBox="1"/>
          <p:nvPr/>
        </p:nvSpPr>
        <p:spPr>
          <a:xfrm>
            <a:off x="1209936" y="1063625"/>
            <a:ext cx="356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Umfassende Steuerung und Analyse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C7F0225-9468-A953-EB6D-465B8F021EE1}"/>
              </a:ext>
            </a:extLst>
          </p:cNvPr>
          <p:cNvSpPr txBox="1"/>
          <p:nvPr/>
        </p:nvSpPr>
        <p:spPr>
          <a:xfrm>
            <a:off x="1209936" y="251344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Hervorragend auch bei Rohölmessungen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4AC0CD0-1C2E-B79A-6577-D8D2D88ECDF5}"/>
              </a:ext>
            </a:extLst>
          </p:cNvPr>
          <p:cNvSpPr txBox="1"/>
          <p:nvPr/>
        </p:nvSpPr>
        <p:spPr>
          <a:xfrm>
            <a:off x="348162" y="3007198"/>
            <a:ext cx="2357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Verbesserte Leistung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1A5AF86-F6EB-C289-F1FF-A7AC8B21A6A5}"/>
              </a:ext>
            </a:extLst>
          </p:cNvPr>
          <p:cNvSpPr txBox="1"/>
          <p:nvPr/>
        </p:nvSpPr>
        <p:spPr>
          <a:xfrm>
            <a:off x="1209936" y="3346407"/>
            <a:ext cx="3185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Zuverlässig auch im Langzeittest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66EC22F-6874-4F27-3B45-81841A884DE0}"/>
              </a:ext>
            </a:extLst>
          </p:cNvPr>
          <p:cNvSpPr txBox="1"/>
          <p:nvPr/>
        </p:nvSpPr>
        <p:spPr>
          <a:xfrm>
            <a:off x="1209936" y="3963269"/>
            <a:ext cx="428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Zum ersten Mal: MS</a:t>
            </a:r>
            <a:r>
              <a:rPr lang="de-DE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in einem MR-TOF-MS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7F03CBA-0650-3BC7-29FD-49D541BBD05E}"/>
              </a:ext>
            </a:extLst>
          </p:cNvPr>
          <p:cNvSpPr txBox="1"/>
          <p:nvPr/>
        </p:nvSpPr>
        <p:spPr>
          <a:xfrm>
            <a:off x="1209936" y="1372056"/>
            <a:ext cx="413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Turn-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Dekonvolution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für Breitbandmessung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3F47847-ABD3-1876-AC1F-8658966AB273}"/>
              </a:ext>
            </a:extLst>
          </p:cNvPr>
          <p:cNvSpPr txBox="1"/>
          <p:nvPr/>
        </p:nvSpPr>
        <p:spPr>
          <a:xfrm>
            <a:off x="1209936" y="3654838"/>
            <a:ext cx="5277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Hohe MRP und großer Massenbereich in jeder Stufe</a:t>
            </a:r>
            <a:endParaRPr lang="de-DE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9C70DF7-037F-7AD2-CAC7-C26E07387E0A}"/>
              </a:ext>
            </a:extLst>
          </p:cNvPr>
          <p:cNvSpPr txBox="1"/>
          <p:nvPr/>
        </p:nvSpPr>
        <p:spPr>
          <a:xfrm>
            <a:off x="348162" y="4457020"/>
            <a:ext cx="17070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Rohölmessung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0107FAF-237D-5397-1470-EACA3FDD12CC}"/>
              </a:ext>
            </a:extLst>
          </p:cNvPr>
          <p:cNvSpPr txBox="1"/>
          <p:nvPr/>
        </p:nvSpPr>
        <p:spPr>
          <a:xfrm>
            <a:off x="1209936" y="4796229"/>
            <a:ext cx="5474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MSP der Isolierung mehr als eine Größenordnung besser als bestehende Geräte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7490290-2E84-B68E-1023-BE5BD43B2D51}"/>
              </a:ext>
            </a:extLst>
          </p:cNvPr>
          <p:cNvSpPr txBox="1"/>
          <p:nvPr/>
        </p:nvSpPr>
        <p:spPr>
          <a:xfrm>
            <a:off x="1209936" y="5381659"/>
            <a:ext cx="5474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Erfolgreiche Strukturaufklärung für Präkursor M</a:t>
            </a:r>
            <a:r>
              <a:rPr lang="de-DE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und M</a:t>
            </a:r>
            <a:r>
              <a:rPr lang="de-DE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D04149D-57A7-18D0-4AB9-227DFD58E317}"/>
              </a:ext>
            </a:extLst>
          </p:cNvPr>
          <p:cNvSpPr txBox="1"/>
          <p:nvPr/>
        </p:nvSpPr>
        <p:spPr>
          <a:xfrm>
            <a:off x="348162" y="5875410"/>
            <a:ext cx="986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Zukunft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9236B316-E73F-B9BF-A333-6175A736FC9B}"/>
              </a:ext>
            </a:extLst>
          </p:cNvPr>
          <p:cNvSpPr txBox="1"/>
          <p:nvPr/>
        </p:nvSpPr>
        <p:spPr>
          <a:xfrm>
            <a:off x="1209936" y="6214620"/>
            <a:ext cx="646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Anwendung bei Strukturaufklärung weniger bekannter Substanzen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1F5AE00-1CF0-6EA8-ECE8-8239EA2AC090}"/>
              </a:ext>
            </a:extLst>
          </p:cNvPr>
          <p:cNvSpPr txBox="1"/>
          <p:nvPr/>
        </p:nvSpPr>
        <p:spPr>
          <a:xfrm>
            <a:off x="1211756" y="5690090"/>
            <a:ext cx="2423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de-DE" sz="1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4" name="Textfeld 383">
            <a:extLst>
              <a:ext uri="{FF2B5EF4-FFF2-40B4-BE49-F238E27FC236}">
                <a16:creationId xmlns:a16="http://schemas.microsoft.com/office/drawing/2014/main" id="{E6F619EF-2658-E3A0-85F3-DEE496E2D8C6}"/>
              </a:ext>
            </a:extLst>
          </p:cNvPr>
          <p:cNvSpPr txBox="1"/>
          <p:nvPr/>
        </p:nvSpPr>
        <p:spPr>
          <a:xfrm>
            <a:off x="1205089" y="4271700"/>
            <a:ext cx="2423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de-DE" sz="1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5" name="Textfeld 384">
            <a:extLst>
              <a:ext uri="{FF2B5EF4-FFF2-40B4-BE49-F238E27FC236}">
                <a16:creationId xmlns:a16="http://schemas.microsoft.com/office/drawing/2014/main" id="{0A72452B-45E7-8379-24DB-6A1201944AAB}"/>
              </a:ext>
            </a:extLst>
          </p:cNvPr>
          <p:cNvSpPr txBox="1"/>
          <p:nvPr/>
        </p:nvSpPr>
        <p:spPr>
          <a:xfrm>
            <a:off x="1169765" y="2821878"/>
            <a:ext cx="2423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de-DE" sz="1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6" name="Textfeld 385">
            <a:extLst>
              <a:ext uri="{FF2B5EF4-FFF2-40B4-BE49-F238E27FC236}">
                <a16:creationId xmlns:a16="http://schemas.microsoft.com/office/drawing/2014/main" id="{142013B0-ECC2-B530-E5CB-C08F8C7D31E8}"/>
              </a:ext>
            </a:extLst>
          </p:cNvPr>
          <p:cNvSpPr txBox="1"/>
          <p:nvPr/>
        </p:nvSpPr>
        <p:spPr>
          <a:xfrm>
            <a:off x="1193810" y="1680487"/>
            <a:ext cx="2423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de-DE" sz="1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2E35CED9-D888-1ACC-BC07-129B4DB79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0" kern="1200" spc="-1" noProof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Zusammenfassung</a:t>
            </a:r>
            <a:endParaRPr lang="de-DE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D58F725-9AC4-E437-6A88-95ABBB204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1741" y="530045"/>
            <a:ext cx="2731647" cy="1479040"/>
          </a:xfrm>
          <a:prstGeom prst="rect">
            <a:avLst/>
          </a:prstGeom>
        </p:spPr>
      </p:pic>
      <p:pic>
        <p:nvPicPr>
          <p:cNvPr id="20" name="Grafik 188">
            <a:extLst>
              <a:ext uri="{FF2B5EF4-FFF2-40B4-BE49-F238E27FC236}">
                <a16:creationId xmlns:a16="http://schemas.microsoft.com/office/drawing/2014/main" id="{A2DFC5FA-0C2C-1ABF-E053-847CE9CDA622}"/>
              </a:ext>
            </a:extLst>
          </p:cNvPr>
          <p:cNvPicPr/>
          <p:nvPr/>
        </p:nvPicPr>
        <p:blipFill rotWithShape="1">
          <a:blip r:embed="rId5"/>
          <a:srcRect r="66144"/>
          <a:stretch/>
        </p:blipFill>
        <p:spPr>
          <a:xfrm>
            <a:off x="6953779" y="3621281"/>
            <a:ext cx="1711654" cy="2351809"/>
          </a:xfrm>
          <a:prstGeom prst="rect">
            <a:avLst/>
          </a:prstGeom>
          <a:ln w="0">
            <a:noFill/>
          </a:ln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618CD523-F384-9B84-3AF2-500AE059B2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965658">
            <a:off x="6714084" y="2073846"/>
            <a:ext cx="1801029" cy="126326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F71994C-D206-A2C4-4004-8A190F0D9E92}"/>
              </a:ext>
            </a:extLst>
          </p:cNvPr>
          <p:cNvSpPr txBox="1"/>
          <p:nvPr/>
        </p:nvSpPr>
        <p:spPr>
          <a:xfrm>
            <a:off x="6820940" y="5914210"/>
            <a:ext cx="1972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Insulin, ≈5800u, 6-fach geladen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C3673-030D-51FD-5E57-59645856A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>
                <a:latin typeface="+mj-lt"/>
              </a:rPr>
              <a:t>Analytische Massenspektrometrie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93E94D7-A2BE-16B3-5367-7F2E88D8AAE7}"/>
              </a:ext>
            </a:extLst>
          </p:cNvPr>
          <p:cNvSpPr txBox="1"/>
          <p:nvPr/>
        </p:nvSpPr>
        <p:spPr>
          <a:xfrm>
            <a:off x="228600" y="717682"/>
            <a:ext cx="5445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+mj-lt"/>
              </a:rPr>
              <a:t>Ablauf analytischer Tandem-Massenspektrometrie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B34ED49-77D5-540A-4791-C75662398DFA}"/>
              </a:ext>
            </a:extLst>
          </p:cNvPr>
          <p:cNvSpPr txBox="1"/>
          <p:nvPr/>
        </p:nvSpPr>
        <p:spPr>
          <a:xfrm>
            <a:off x="590547" y="1103439"/>
            <a:ext cx="2981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1. Isolierung von Molekül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BC5997-94F9-F90A-9A84-B1668DF284B6}"/>
              </a:ext>
            </a:extLst>
          </p:cNvPr>
          <p:cNvSpPr txBox="1"/>
          <p:nvPr/>
        </p:nvSpPr>
        <p:spPr>
          <a:xfrm>
            <a:off x="590547" y="252335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latin typeface="+mj-lt"/>
              </a:rPr>
              <a:t>5. </a:t>
            </a:r>
            <a:r>
              <a:rPr lang="de-DE" dirty="0">
                <a:latin typeface="+mj-lt"/>
              </a:rPr>
              <a:t>Aufklärung der Molekül-Struktur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5BB18AD-12C8-2BF8-BB70-F54788881DFE}"/>
              </a:ext>
            </a:extLst>
          </p:cNvPr>
          <p:cNvSpPr txBox="1"/>
          <p:nvPr/>
        </p:nvSpPr>
        <p:spPr>
          <a:xfrm>
            <a:off x="590547" y="216837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latin typeface="+mj-lt"/>
              </a:rPr>
              <a:t>4. </a:t>
            </a:r>
            <a:r>
              <a:rPr lang="de-DE" dirty="0">
                <a:latin typeface="+mj-lt"/>
              </a:rPr>
              <a:t>Abgleich mit Fragmentation-Prozessen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535BE90-5E55-5A3B-E8A2-771D27CB1FEC}"/>
              </a:ext>
            </a:extLst>
          </p:cNvPr>
          <p:cNvSpPr txBox="1"/>
          <p:nvPr/>
        </p:nvSpPr>
        <p:spPr>
          <a:xfrm>
            <a:off x="590547" y="181339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latin typeface="+mj-lt"/>
              </a:rPr>
              <a:t>3. </a:t>
            </a:r>
            <a:r>
              <a:rPr lang="de-DE" dirty="0">
                <a:latin typeface="+mj-lt"/>
              </a:rPr>
              <a:t>Fragment-Summenformeln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D044BA3-E5FC-3BD8-B78A-E6A16F5E4E79}"/>
              </a:ext>
            </a:extLst>
          </p:cNvPr>
          <p:cNvSpPr txBox="1"/>
          <p:nvPr/>
        </p:nvSpPr>
        <p:spPr>
          <a:xfrm>
            <a:off x="590547" y="145841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latin typeface="+mj-lt"/>
              </a:rPr>
              <a:t>2. </a:t>
            </a:r>
            <a:r>
              <a:rPr lang="de-DE" dirty="0">
                <a:latin typeface="+mj-lt"/>
              </a:rPr>
              <a:t>Fragmentierung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E79CFB8-7FCA-3162-9DD1-3D9136980311}"/>
              </a:ext>
            </a:extLst>
          </p:cNvPr>
          <p:cNvSpPr txBox="1"/>
          <p:nvPr/>
        </p:nvSpPr>
        <p:spPr>
          <a:xfrm>
            <a:off x="228600" y="3407730"/>
            <a:ext cx="1262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+mj-lt"/>
              </a:rPr>
              <a:t>Probleme: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9323C62-DAEF-5F7D-6E1F-A6B9E4AA9AF0}"/>
              </a:ext>
            </a:extLst>
          </p:cNvPr>
          <p:cNvSpPr txBox="1"/>
          <p:nvPr/>
        </p:nvSpPr>
        <p:spPr>
          <a:xfrm>
            <a:off x="590547" y="3878029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Kommerzielle Geräte isolieren meist &gt; 0,5 u/e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7368822-758B-9E73-92C2-1FC9C0784BDD}"/>
              </a:ext>
            </a:extLst>
          </p:cNvPr>
          <p:cNvSpPr txBox="1"/>
          <p:nvPr/>
        </p:nvSpPr>
        <p:spPr>
          <a:xfrm>
            <a:off x="590547" y="4317550"/>
            <a:ext cx="468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Komplexe Proben: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1023C908-4B75-23A3-DBF4-1CD68186EA88}"/>
              </a:ext>
            </a:extLst>
          </p:cNvPr>
          <p:cNvSpPr txBox="1"/>
          <p:nvPr/>
        </p:nvSpPr>
        <p:spPr>
          <a:xfrm>
            <a:off x="1038225" y="5196592"/>
            <a:ext cx="468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Identifizierung der Summenformel und Bestimmung des Ursprungs erschwert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A13842AD-5433-7DCB-79D3-6F9CB2A74DE3}"/>
              </a:ext>
            </a:extLst>
          </p:cNvPr>
          <p:cNvSpPr txBox="1"/>
          <p:nvPr/>
        </p:nvSpPr>
        <p:spPr>
          <a:xfrm>
            <a:off x="1038225" y="475707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+mj-lt"/>
              </a:rPr>
              <a:t>Fragmente vieler Isobare überlagern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F06A636D-4EB9-478A-76BF-4C7FD588D84B}"/>
              </a:ext>
            </a:extLst>
          </p:cNvPr>
          <p:cNvSpPr txBox="1"/>
          <p:nvPr/>
        </p:nvSpPr>
        <p:spPr>
          <a:xfrm>
            <a:off x="1038225" y="591311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+mj-lt"/>
              </a:rPr>
              <a:t>Strukturaufklärung für Isomere schwierig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1B21A9BC-C9A5-D969-A761-087836D26AB8}"/>
              </a:ext>
            </a:extLst>
          </p:cNvPr>
          <p:cNvSpPr txBox="1"/>
          <p:nvPr/>
        </p:nvSpPr>
        <p:spPr>
          <a:xfrm>
            <a:off x="4953656" y="2363439"/>
            <a:ext cx="2017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Schweröl-Spektrum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16A339C-5E61-1C80-435C-5EFD6745D9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b="1251"/>
          <a:stretch/>
        </p:blipFill>
        <p:spPr>
          <a:xfrm>
            <a:off x="5029257" y="2668571"/>
            <a:ext cx="3858163" cy="2427043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4020DCE7-C9ED-4061-7823-A3CD671ED9D0}"/>
              </a:ext>
            </a:extLst>
          </p:cNvPr>
          <p:cNvSpPr txBox="1"/>
          <p:nvPr/>
        </p:nvSpPr>
        <p:spPr>
          <a:xfrm>
            <a:off x="0" y="6614813"/>
            <a:ext cx="86677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Petroleomics:  The Next Grand Challenge for Chemical Analysis, Alan G. Marshall and Ryan P. Rodgers </a:t>
            </a:r>
            <a:r>
              <a:rPr 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Acc. Chem. Res. 2004, 37, 1, 53–59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C3D523C-9439-88DD-2006-CE5EE3743535}"/>
              </a:ext>
            </a:extLst>
          </p:cNvPr>
          <p:cNvSpPr txBox="1"/>
          <p:nvPr/>
        </p:nvSpPr>
        <p:spPr>
          <a:xfrm>
            <a:off x="4324945" y="4973481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200" dirty="0">
                <a:latin typeface="+mj-lt"/>
              </a:rPr>
              <a:t>Bild aus [1]</a:t>
            </a:r>
          </a:p>
        </p:txBody>
      </p:sp>
    </p:spTree>
    <p:extLst>
      <p:ext uri="{BB962C8B-B14F-4D97-AF65-F5344CB8AC3E}">
        <p14:creationId xmlns:p14="http://schemas.microsoft.com/office/powerpoint/2010/main" val="1562541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E2FB11-26B4-73E7-1D9A-88DB8EA56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>
                <a:latin typeface="+mj-lt"/>
              </a:rPr>
              <a:t>Aufgabe</a:t>
            </a:r>
            <a:endParaRPr lang="de-DE" noProof="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874BE72-EBDA-2DE9-C670-06DE566DCA33}"/>
              </a:ext>
            </a:extLst>
          </p:cNvPr>
          <p:cNvSpPr txBox="1"/>
          <p:nvPr/>
        </p:nvSpPr>
        <p:spPr>
          <a:xfrm>
            <a:off x="282899" y="1948127"/>
            <a:ext cx="3590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Nötig für Strukturanalyse von Rohöl: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22F48EF-0394-C9F9-8A35-64F89945AD9F}"/>
              </a:ext>
            </a:extLst>
          </p:cNvPr>
          <p:cNvSpPr txBox="1"/>
          <p:nvPr/>
        </p:nvSpPr>
        <p:spPr>
          <a:xfrm>
            <a:off x="673425" y="3228100"/>
            <a:ext cx="3074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Geeignete Ionisationsmethode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9D3255A-2D2F-DEE0-FC66-47C21113E57F}"/>
              </a:ext>
            </a:extLst>
          </p:cNvPr>
          <p:cNvSpPr txBox="1"/>
          <p:nvPr/>
        </p:nvSpPr>
        <p:spPr>
          <a:xfrm>
            <a:off x="673425" y="3915692"/>
            <a:ext cx="4096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Geeignetes Einlass- und Transport-System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DCEAB74-87C4-DDB2-D0FF-DF9439164578}"/>
              </a:ext>
            </a:extLst>
          </p:cNvPr>
          <p:cNvSpPr txBox="1"/>
          <p:nvPr/>
        </p:nvSpPr>
        <p:spPr>
          <a:xfrm>
            <a:off x="673425" y="4603284"/>
            <a:ext cx="5838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Hohe Auflösung und Genauigkeit in breitem Massenbereich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04A9201-D6AC-DF49-3CBB-E271724E4B24}"/>
              </a:ext>
            </a:extLst>
          </p:cNvPr>
          <p:cNvSpPr txBox="1"/>
          <p:nvPr/>
        </p:nvSpPr>
        <p:spPr>
          <a:xfrm>
            <a:off x="673425" y="5290876"/>
            <a:ext cx="4472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Tandem MS mit hohem Separationsvermögen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3E9F909-E376-6495-F8C4-56B8D8BFD413}"/>
              </a:ext>
            </a:extLst>
          </p:cNvPr>
          <p:cNvSpPr txBox="1"/>
          <p:nvPr/>
        </p:nvSpPr>
        <p:spPr>
          <a:xfrm>
            <a:off x="673425" y="2540508"/>
            <a:ext cx="537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Steuerung, Datenaufnahme und Analyse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28256FA6-BD47-EC8A-B236-0970D71BBC20}"/>
              </a:ext>
            </a:extLst>
          </p:cNvPr>
          <p:cNvSpPr txBox="1"/>
          <p:nvPr/>
        </p:nvSpPr>
        <p:spPr>
          <a:xfrm>
            <a:off x="1216350" y="3571896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Neue Ionenquellen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401825BC-DA52-6DBB-A987-4C9FD157C9CC}"/>
              </a:ext>
            </a:extLst>
          </p:cNvPr>
          <p:cNvSpPr txBox="1"/>
          <p:nvPr/>
        </p:nvSpPr>
        <p:spPr>
          <a:xfrm>
            <a:off x="1216350" y="4259488"/>
            <a:ext cx="3763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Neues atmosphärische Einlasssystem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3AFFB168-EA0E-F72E-EED3-5A95BD04FC06}"/>
              </a:ext>
            </a:extLst>
          </p:cNvPr>
          <p:cNvSpPr txBox="1"/>
          <p:nvPr/>
        </p:nvSpPr>
        <p:spPr>
          <a:xfrm>
            <a:off x="1216350" y="4947080"/>
            <a:ext cx="21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Neue Analysetechnik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8FEB645-BDBA-5FE5-4247-E7F8DDC7A38B}"/>
              </a:ext>
            </a:extLst>
          </p:cNvPr>
          <p:cNvSpPr txBox="1"/>
          <p:nvPr/>
        </p:nvSpPr>
        <p:spPr>
          <a:xfrm>
            <a:off x="1216350" y="5634676"/>
            <a:ext cx="5544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Implementierung des massenselektiven Wiedereinfanges</a:t>
            </a:r>
          </a:p>
        </p:txBody>
      </p:sp>
      <p:sp>
        <p:nvSpPr>
          <p:cNvPr id="224" name="Textfeld 223">
            <a:extLst>
              <a:ext uri="{FF2B5EF4-FFF2-40B4-BE49-F238E27FC236}">
                <a16:creationId xmlns:a16="http://schemas.microsoft.com/office/drawing/2014/main" id="{30C7F50F-F62E-B507-8D54-61D92B8F20E5}"/>
              </a:ext>
            </a:extLst>
          </p:cNvPr>
          <p:cNvSpPr txBox="1"/>
          <p:nvPr/>
        </p:nvSpPr>
        <p:spPr>
          <a:xfrm>
            <a:off x="1216350" y="2884304"/>
            <a:ext cx="537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F742A"/>
                </a:solidFill>
              </a:rPr>
              <a:t>Neue Software </a:t>
            </a:r>
            <a:r>
              <a:rPr lang="de-DE" dirty="0" err="1">
                <a:solidFill>
                  <a:srgbClr val="2F742A"/>
                </a:solidFill>
              </a:rPr>
              <a:t>TOFControl</a:t>
            </a:r>
            <a:endParaRPr lang="de-DE" dirty="0">
              <a:solidFill>
                <a:srgbClr val="2F742A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456E3A2-34B8-3FA1-6DB5-CC43C0E665C7}"/>
              </a:ext>
            </a:extLst>
          </p:cNvPr>
          <p:cNvSpPr txBox="1"/>
          <p:nvPr/>
        </p:nvSpPr>
        <p:spPr>
          <a:xfrm>
            <a:off x="282899" y="763134"/>
            <a:ext cx="5120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MR-TOF-MS mit massenselektivem Wiedereinfang: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09D5C1D-8A43-CCCC-B55B-5192ED8C0FE1}"/>
              </a:ext>
            </a:extLst>
          </p:cNvPr>
          <p:cNvSpPr txBox="1"/>
          <p:nvPr/>
        </p:nvSpPr>
        <p:spPr>
          <a:xfrm>
            <a:off x="673424" y="1124952"/>
            <a:ext cx="68608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Machbarkeit mit hohem Separationsvermögen</a:t>
            </a:r>
            <a:r>
              <a:rPr lang="de-DE" baseline="30000" dirty="0"/>
              <a:t>1 </a:t>
            </a:r>
            <a:r>
              <a:rPr lang="de-DE" dirty="0"/>
              <a:t>(einfache Moleküle)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C293385-51BD-7A28-EB87-2D59B79BC691}"/>
              </a:ext>
            </a:extLst>
          </p:cNvPr>
          <p:cNvSpPr txBox="1"/>
          <p:nvPr/>
        </p:nvSpPr>
        <p:spPr>
          <a:xfrm>
            <a:off x="0" y="6596390"/>
            <a:ext cx="85598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1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Ph.D Wayne Lippert, 2016, JLU </a:t>
            </a:r>
            <a:r>
              <a:rPr lang="en-US" altLang="de-DE" sz="11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Gießen</a:t>
            </a:r>
            <a:endParaRPr lang="de-DE" sz="11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rafik 195"/>
          <p:cNvPicPr/>
          <p:nvPr/>
        </p:nvPicPr>
        <p:blipFill>
          <a:blip r:embed="rId3"/>
          <a:stretch/>
        </p:blipFill>
        <p:spPr>
          <a:xfrm>
            <a:off x="4808917" y="1813878"/>
            <a:ext cx="4123853" cy="1619264"/>
          </a:xfrm>
          <a:prstGeom prst="rect">
            <a:avLst/>
          </a:prstGeom>
          <a:ln w="0">
            <a:noFill/>
          </a:ln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B6303317-8978-56BA-20D4-16EF4A5B9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0" strike="noStrike" spc="-1" noProof="0" dirty="0">
                <a:solidFill>
                  <a:srgbClr val="FFFFFF"/>
                </a:solidFill>
              </a:rPr>
              <a:t>Software:</a:t>
            </a:r>
            <a:r>
              <a:rPr lang="de-DE" noProof="0" dirty="0"/>
              <a:t> </a:t>
            </a:r>
            <a:r>
              <a:rPr lang="de-DE" noProof="0" dirty="0" err="1"/>
              <a:t>TOFControl</a:t>
            </a:r>
            <a:endParaRPr lang="de-DE" noProof="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53AE6DA-6EDA-C61B-E1FE-76D83B262A34}"/>
              </a:ext>
            </a:extLst>
          </p:cNvPr>
          <p:cNvSpPr txBox="1"/>
          <p:nvPr/>
        </p:nvSpPr>
        <p:spPr>
          <a:xfrm>
            <a:off x="0" y="6596390"/>
            <a:ext cx="85598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aseline="30000" dirty="0">
                <a:solidFill>
                  <a:srgbClr val="0070C0"/>
                </a:solidFill>
              </a:rPr>
              <a:t>1</a:t>
            </a:r>
            <a:r>
              <a:rPr lang="en-US" sz="1100" dirty="0">
                <a:solidFill>
                  <a:srgbClr val="0070C0"/>
                </a:solidFill>
              </a:rPr>
              <a:t>Institute for Energy Problems of Chemical Physics, RAS, 142432, </a:t>
            </a:r>
            <a:r>
              <a:rPr lang="en-US" sz="1100" dirty="0" err="1">
                <a:solidFill>
                  <a:srgbClr val="0070C0"/>
                </a:solidFill>
              </a:rPr>
              <a:t>Chernogolovka</a:t>
            </a:r>
            <a:r>
              <a:rPr lang="en-US" sz="1100" dirty="0">
                <a:solidFill>
                  <a:srgbClr val="0070C0"/>
                </a:solidFill>
              </a:rPr>
              <a:t>, Moscow, Russia</a:t>
            </a:r>
            <a:endParaRPr lang="de-DE" sz="11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313D35B-A39C-7093-EA30-57521261AE1B}"/>
              </a:ext>
            </a:extLst>
          </p:cNvPr>
          <p:cNvSpPr txBox="1"/>
          <p:nvPr/>
        </p:nvSpPr>
        <p:spPr>
          <a:xfrm>
            <a:off x="190500" y="620174"/>
            <a:ext cx="2968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0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Hardware-Steuerung</a:t>
            </a:r>
            <a:r>
              <a:rPr lang="de-DE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F02E0DB-5D62-910D-EBC9-FB6A9A4F623A}"/>
              </a:ext>
            </a:extLst>
          </p:cNvPr>
          <p:cNvSpPr txBox="1"/>
          <p:nvPr/>
        </p:nvSpPr>
        <p:spPr>
          <a:xfrm>
            <a:off x="190500" y="3048220"/>
            <a:ext cx="20413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0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Datenanalyse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743E231-269F-B0F1-FB33-01CAC6EC4780}"/>
              </a:ext>
            </a:extLst>
          </p:cNvPr>
          <p:cNvSpPr txBox="1"/>
          <p:nvPr/>
        </p:nvSpPr>
        <p:spPr>
          <a:xfrm>
            <a:off x="190500" y="1665162"/>
            <a:ext cx="23479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0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Daten</a:t>
            </a:r>
            <a:r>
              <a:rPr lang="de-DE" sz="20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de-DE" sz="20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Aufnahme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88B3AFA-9410-0568-3658-2F66908AB5AE}"/>
              </a:ext>
            </a:extLst>
          </p:cNvPr>
          <p:cNvSpPr txBox="1"/>
          <p:nvPr/>
        </p:nvSpPr>
        <p:spPr>
          <a:xfrm>
            <a:off x="508001" y="989022"/>
            <a:ext cx="37971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Spannungen, Frequenzen, Zeitabläufe</a:t>
            </a:r>
            <a:endParaRPr lang="de-DE" sz="18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51D0F9F-8A58-B1B3-4296-2D3608CF577D}"/>
              </a:ext>
            </a:extLst>
          </p:cNvPr>
          <p:cNvSpPr txBox="1"/>
          <p:nvPr/>
        </p:nvSpPr>
        <p:spPr>
          <a:xfrm>
            <a:off x="508000" y="2034010"/>
            <a:ext cx="26505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spc="-1" dirty="0">
                <a:latin typeface="Calibri" panose="020F0502020204030204" pitchFamily="34" charset="0"/>
                <a:cs typeface="Calibri" panose="020F0502020204030204" pitchFamily="34" charset="0"/>
              </a:rPr>
              <a:t>TDC/ADC Unterstützung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B04B5CF-812A-2EF3-5DE3-0CE31F9AC861}"/>
              </a:ext>
            </a:extLst>
          </p:cNvPr>
          <p:cNvSpPr txBox="1"/>
          <p:nvPr/>
        </p:nvSpPr>
        <p:spPr>
          <a:xfrm>
            <a:off x="508001" y="3417068"/>
            <a:ext cx="39834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spc="-1" dirty="0">
                <a:latin typeface="Calibri" panose="020F0502020204030204" pitchFamily="34" charset="0"/>
                <a:cs typeface="Calibri" panose="020F0502020204030204" pitchFamily="34" charset="0"/>
              </a:rPr>
              <a:t>Umfangreiche </a:t>
            </a:r>
            <a:r>
              <a:rPr lang="de-DE" sz="18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Kalibrations</a:t>
            </a:r>
            <a:r>
              <a:rPr lang="de-DE" sz="1800" spc="-1" dirty="0">
                <a:latin typeface="Calibri" panose="020F0502020204030204" pitchFamily="34" charset="0"/>
                <a:cs typeface="Calibri" panose="020F0502020204030204" pitchFamily="34" charset="0"/>
              </a:rPr>
              <a:t>-Features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504217D-A6E2-69C0-B8A0-B0ABD9CB7BF2}"/>
              </a:ext>
            </a:extLst>
          </p:cNvPr>
          <p:cNvSpPr txBox="1"/>
          <p:nvPr/>
        </p:nvSpPr>
        <p:spPr>
          <a:xfrm>
            <a:off x="508001" y="1327092"/>
            <a:ext cx="4233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Spannungsoptimierer und Parameter Scans</a:t>
            </a:r>
            <a:endParaRPr lang="de-DE" sz="18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859330E-5996-311E-1059-C70934A1D516}"/>
              </a:ext>
            </a:extLst>
          </p:cNvPr>
          <p:cNvSpPr txBox="1"/>
          <p:nvPr/>
        </p:nvSpPr>
        <p:spPr>
          <a:xfrm>
            <a:off x="508001" y="2372080"/>
            <a:ext cx="3783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spc="-1" dirty="0">
                <a:latin typeface="Calibri" panose="020F0502020204030204" pitchFamily="34" charset="0"/>
                <a:cs typeface="Calibri" panose="020F0502020204030204" pitchFamily="34" charset="0"/>
              </a:rPr>
              <a:t>Life-Visualisierung und Online-Analyse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8B66CE3-7C91-5167-008B-EB63D8DD29BB}"/>
              </a:ext>
            </a:extLst>
          </p:cNvPr>
          <p:cNvSpPr txBox="1"/>
          <p:nvPr/>
        </p:nvSpPr>
        <p:spPr>
          <a:xfrm>
            <a:off x="508001" y="2710150"/>
            <a:ext cx="36591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spc="-1" dirty="0">
                <a:latin typeface="Calibri" panose="020F0502020204030204" pitchFamily="34" charset="0"/>
                <a:cs typeface="Calibri" panose="020F0502020204030204" pitchFamily="34" charset="0"/>
              </a:rPr>
              <a:t>Feedback-Loops, Langzeitmessungen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2230413-261E-BAC9-C445-844DCF2B85FA}"/>
              </a:ext>
            </a:extLst>
          </p:cNvPr>
          <p:cNvSpPr txBox="1"/>
          <p:nvPr/>
        </p:nvSpPr>
        <p:spPr>
          <a:xfrm>
            <a:off x="508001" y="3755138"/>
            <a:ext cx="39834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spc="-1" dirty="0">
                <a:latin typeface="Calibri" panose="020F0502020204030204" pitchFamily="34" charset="0"/>
                <a:cs typeface="Calibri" panose="020F0502020204030204" pitchFamily="34" charset="0"/>
              </a:rPr>
              <a:t>Umfassende Filter und Korrekturen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0E1E003-5422-461D-EFF9-0031BFFE8000}"/>
              </a:ext>
            </a:extLst>
          </p:cNvPr>
          <p:cNvSpPr txBox="1"/>
          <p:nvPr/>
        </p:nvSpPr>
        <p:spPr>
          <a:xfrm>
            <a:off x="508001" y="4093212"/>
            <a:ext cx="39834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spc="-1" dirty="0">
                <a:latin typeface="Calibri" panose="020F0502020204030204" pitchFamily="34" charset="0"/>
                <a:cs typeface="Calibri" panose="020F0502020204030204" pitchFamily="34" charset="0"/>
              </a:rPr>
              <a:t>Bestimmung der Summenformeln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E2434F9-E85B-5893-05CD-071C7100055B}"/>
              </a:ext>
            </a:extLst>
          </p:cNvPr>
          <p:cNvSpPr txBox="1"/>
          <p:nvPr/>
        </p:nvSpPr>
        <p:spPr>
          <a:xfrm>
            <a:off x="190500" y="5382302"/>
            <a:ext cx="61864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80 000 hinzugefügte Code-Zeilen (C++)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8AF8FE2-9961-0744-4D66-1BB2CF452DDC}"/>
              </a:ext>
            </a:extLst>
          </p:cNvPr>
          <p:cNvSpPr txBox="1"/>
          <p:nvPr/>
        </p:nvSpPr>
        <p:spPr>
          <a:xfrm>
            <a:off x="190500" y="4717549"/>
            <a:ext cx="34393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Weiterentwicklung von </a:t>
            </a:r>
            <a:r>
              <a:rPr lang="de-DE" sz="1800" b="0" i="1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</a:t>
            </a:r>
            <a:r>
              <a: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von Alexander Pikhtelev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7FA4B3F-A7A1-40FE-F15C-C06E5ABAF72B}"/>
              </a:ext>
            </a:extLst>
          </p:cNvPr>
          <p:cNvSpPr txBox="1"/>
          <p:nvPr/>
        </p:nvSpPr>
        <p:spPr>
          <a:xfrm>
            <a:off x="195158" y="5770055"/>
            <a:ext cx="41100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kern="1200" spc="-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jaVu Sans" panose="020B0603030804020204" pitchFamily="34" charset="0"/>
                <a:cs typeface="Calibri" panose="020F0502020204030204" pitchFamily="34" charset="0"/>
              </a:rPr>
              <a:t>48 Veröffentlichungen über FRS Ion Catcher und TITAN.</a:t>
            </a:r>
            <a:endParaRPr lang="de-DE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E9AFBA6F-08B8-A288-33AF-1D451E7D0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771" y="4115242"/>
            <a:ext cx="4399999" cy="238236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53"/>
          <p:cNvGrpSpPr/>
          <p:nvPr/>
        </p:nvGrpSpPr>
        <p:grpSpPr>
          <a:xfrm>
            <a:off x="9913659" y="1006884"/>
            <a:ext cx="3089217" cy="5793966"/>
            <a:chOff x="3603960" y="678960"/>
            <a:chExt cx="3089217" cy="5793966"/>
          </a:xfrm>
        </p:grpSpPr>
        <p:pic>
          <p:nvPicPr>
            <p:cNvPr id="137" name="Picture 36" descr="MoTOF_yellow_PT_2"/>
            <p:cNvPicPr/>
            <p:nvPr/>
          </p:nvPicPr>
          <p:blipFill>
            <a:blip r:embed="rId3"/>
            <a:stretch/>
          </p:blipFill>
          <p:spPr>
            <a:xfrm>
              <a:off x="4140360" y="912240"/>
              <a:ext cx="1103760" cy="52376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38" name="Line 38"/>
            <p:cNvSpPr/>
            <p:nvPr/>
          </p:nvSpPr>
          <p:spPr>
            <a:xfrm flipH="1">
              <a:off x="3867120" y="1607400"/>
              <a:ext cx="449280" cy="8622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9" name="Line 39"/>
            <p:cNvSpPr/>
            <p:nvPr/>
          </p:nvSpPr>
          <p:spPr>
            <a:xfrm flipH="1">
              <a:off x="3861000" y="1815480"/>
              <a:ext cx="431640" cy="6681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0" name="Line 40"/>
            <p:cNvSpPr/>
            <p:nvPr/>
          </p:nvSpPr>
          <p:spPr>
            <a:xfrm flipH="1">
              <a:off x="3867120" y="2307600"/>
              <a:ext cx="459000" cy="174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1" name="Line 41"/>
            <p:cNvSpPr/>
            <p:nvPr/>
          </p:nvSpPr>
          <p:spPr>
            <a:xfrm>
              <a:off x="3971880" y="2937960"/>
              <a:ext cx="416160" cy="6714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2" name="Text Box 42"/>
            <p:cNvSpPr/>
            <p:nvPr/>
          </p:nvSpPr>
          <p:spPr>
            <a:xfrm>
              <a:off x="5634000" y="2568240"/>
              <a:ext cx="1059177" cy="73721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Beam 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Preparation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System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3" name="Text Box 43"/>
            <p:cNvSpPr/>
            <p:nvPr/>
          </p:nvSpPr>
          <p:spPr>
            <a:xfrm>
              <a:off x="4744422" y="2369520"/>
              <a:ext cx="803916" cy="26015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100" b="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Mass Filter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4" name="Text Box 44"/>
            <p:cNvSpPr/>
            <p:nvPr/>
          </p:nvSpPr>
          <p:spPr>
            <a:xfrm>
              <a:off x="4909554" y="2903040"/>
              <a:ext cx="556091" cy="26015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100" b="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Cooler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5" name="Text Box 45"/>
            <p:cNvSpPr/>
            <p:nvPr/>
          </p:nvSpPr>
          <p:spPr>
            <a:xfrm>
              <a:off x="4852765" y="3219120"/>
              <a:ext cx="711069" cy="42943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100" b="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Injection 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100" b="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Trap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6" name="Text Box 46"/>
            <p:cNvSpPr/>
            <p:nvPr/>
          </p:nvSpPr>
          <p:spPr>
            <a:xfrm>
              <a:off x="5702346" y="4571640"/>
              <a:ext cx="825587" cy="52176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400" b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MR-TOF 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400" b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Analyzer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7" name="Text Box 47"/>
            <p:cNvSpPr/>
            <p:nvPr/>
          </p:nvSpPr>
          <p:spPr>
            <a:xfrm>
              <a:off x="4617986" y="5951160"/>
              <a:ext cx="829627" cy="52176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MCP</a:t>
              </a:r>
              <a:endParaRPr lang="de-DE" sz="14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Detector</a:t>
              </a:r>
              <a:endParaRPr lang="de-DE" sz="14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8" name="Line 48"/>
            <p:cNvSpPr/>
            <p:nvPr/>
          </p:nvSpPr>
          <p:spPr>
            <a:xfrm flipH="1">
              <a:off x="4788000" y="3431520"/>
              <a:ext cx="214200" cy="712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9" name="Line 49"/>
            <p:cNvSpPr/>
            <p:nvPr/>
          </p:nvSpPr>
          <p:spPr>
            <a:xfrm>
              <a:off x="4400640" y="3871440"/>
              <a:ext cx="0" cy="21556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  <a:headEnd type="triangle" w="sm" len="lg"/>
              <a:tailEnd type="triangle" w="sm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0" name="Text Box 50"/>
            <p:cNvSpPr/>
            <p:nvPr/>
          </p:nvSpPr>
          <p:spPr>
            <a:xfrm rot="16200000">
              <a:off x="4132291" y="4837699"/>
              <a:ext cx="597897" cy="306323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0.5 m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1" name="Text Box 51"/>
            <p:cNvSpPr/>
            <p:nvPr/>
          </p:nvSpPr>
          <p:spPr>
            <a:xfrm>
              <a:off x="4732552" y="1067760"/>
              <a:ext cx="677535" cy="42943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100" b="0" i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Heated 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100" b="0" i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Capillary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2" name="Text Box 52"/>
            <p:cNvSpPr/>
            <p:nvPr/>
          </p:nvSpPr>
          <p:spPr>
            <a:xfrm>
              <a:off x="3603960" y="1182240"/>
              <a:ext cx="137160" cy="335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3" name="Text Box 53"/>
            <p:cNvSpPr/>
            <p:nvPr/>
          </p:nvSpPr>
          <p:spPr>
            <a:xfrm>
              <a:off x="4732560" y="1569600"/>
              <a:ext cx="680997" cy="26015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100" b="0" i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Skimmer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4" name="Text Box 54"/>
            <p:cNvSpPr/>
            <p:nvPr/>
          </p:nvSpPr>
          <p:spPr>
            <a:xfrm>
              <a:off x="4716720" y="1925280"/>
              <a:ext cx="725625" cy="26015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100" b="0" i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Ion Guide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5" name="Text Box 55"/>
            <p:cNvSpPr/>
            <p:nvPr/>
          </p:nvSpPr>
          <p:spPr>
            <a:xfrm>
              <a:off x="4605480" y="3636360"/>
              <a:ext cx="137160" cy="335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6" name="Text Box 56"/>
            <p:cNvSpPr/>
            <p:nvPr/>
          </p:nvSpPr>
          <p:spPr>
            <a:xfrm>
              <a:off x="5067360" y="5201640"/>
              <a:ext cx="137160" cy="335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7" name="Text Box 60"/>
            <p:cNvSpPr/>
            <p:nvPr/>
          </p:nvSpPr>
          <p:spPr>
            <a:xfrm>
              <a:off x="5656680" y="5044680"/>
              <a:ext cx="736974" cy="26015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100" b="0" strike="noStrike" spc="-1">
                  <a:solidFill>
                    <a:srgbClr val="333399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10</a:t>
              </a:r>
              <a:r>
                <a:rPr lang="en-US" sz="1100" b="0" strike="noStrike" spc="-1" baseline="30000">
                  <a:solidFill>
                    <a:srgbClr val="333399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-7</a:t>
              </a:r>
              <a:r>
                <a:rPr lang="en-US" sz="1100" b="0" strike="noStrike" spc="-1">
                  <a:solidFill>
                    <a:srgbClr val="333399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 mbar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8" name="Text Box 61"/>
            <p:cNvSpPr/>
            <p:nvPr/>
          </p:nvSpPr>
          <p:spPr>
            <a:xfrm>
              <a:off x="3631235" y="2484000"/>
              <a:ext cx="871369" cy="460211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200" b="1" strike="noStrike" spc="-1" dirty="0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Vacuum</a:t>
              </a:r>
              <a:endParaRPr lang="de-DE" sz="12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200" b="1" strike="noStrike" spc="-1" dirty="0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Separation</a:t>
              </a:r>
              <a:endParaRPr lang="de-DE" sz="12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9" name="Text Box 62"/>
            <p:cNvSpPr/>
            <p:nvPr/>
          </p:nvSpPr>
          <p:spPr>
            <a:xfrm>
              <a:off x="3603960" y="1182240"/>
              <a:ext cx="137160" cy="335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0" name="Text Box 69"/>
            <p:cNvSpPr/>
            <p:nvPr/>
          </p:nvSpPr>
          <p:spPr>
            <a:xfrm>
              <a:off x="5626736" y="1398240"/>
              <a:ext cx="434648" cy="30632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400" b="1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API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61" name="Group 72"/>
            <p:cNvGrpSpPr/>
            <p:nvPr/>
          </p:nvGrpSpPr>
          <p:grpSpPr>
            <a:xfrm>
              <a:off x="5481720" y="912240"/>
              <a:ext cx="170280" cy="5009040"/>
              <a:chOff x="5481720" y="912240"/>
              <a:chExt cx="170280" cy="5009040"/>
            </a:xfrm>
          </p:grpSpPr>
          <p:sp>
            <p:nvSpPr>
              <p:cNvPr id="162" name="AutoShape 66"/>
              <p:cNvSpPr/>
              <p:nvPr/>
            </p:nvSpPr>
            <p:spPr>
              <a:xfrm>
                <a:off x="5491440" y="2307600"/>
                <a:ext cx="160560" cy="1305360"/>
              </a:xfrm>
              <a:prstGeom prst="rightBrace">
                <a:avLst>
                  <a:gd name="adj1" fmla="val 34464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3" name="AutoShape 70"/>
              <p:cNvSpPr/>
              <p:nvPr/>
            </p:nvSpPr>
            <p:spPr>
              <a:xfrm>
                <a:off x="5481720" y="912240"/>
                <a:ext cx="160560" cy="1305360"/>
              </a:xfrm>
              <a:prstGeom prst="rightBrace">
                <a:avLst>
                  <a:gd name="adj1" fmla="val 34464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4" name="AutoShape 72"/>
              <p:cNvSpPr/>
              <p:nvPr/>
            </p:nvSpPr>
            <p:spPr>
              <a:xfrm>
                <a:off x="5491440" y="3701520"/>
                <a:ext cx="160560" cy="2219760"/>
              </a:xfrm>
              <a:prstGeom prst="rightBrace">
                <a:avLst>
                  <a:gd name="adj1" fmla="val 58585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5" name="Text Box 81"/>
            <p:cNvSpPr/>
            <p:nvPr/>
          </p:nvSpPr>
          <p:spPr>
            <a:xfrm>
              <a:off x="5582160" y="1586880"/>
              <a:ext cx="708184" cy="26015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100" b="0" strike="noStrike" spc="-1">
                  <a:solidFill>
                    <a:srgbClr val="333399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10</a:t>
              </a:r>
              <a:r>
                <a:rPr lang="en-US" sz="1100" b="0" strike="noStrike" spc="-1" baseline="30000">
                  <a:solidFill>
                    <a:srgbClr val="333399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3</a:t>
              </a:r>
              <a:r>
                <a:rPr lang="en-US" sz="1100" b="0" strike="noStrike" spc="-1">
                  <a:solidFill>
                    <a:srgbClr val="333399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 mbar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6" name="Text Box 43"/>
            <p:cNvSpPr/>
            <p:nvPr/>
          </p:nvSpPr>
          <p:spPr>
            <a:xfrm>
              <a:off x="4777200" y="3960360"/>
              <a:ext cx="703183" cy="42943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100" b="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Entrance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de-DE" sz="1100" b="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Reflector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7" name="Text Box 43"/>
            <p:cNvSpPr/>
            <p:nvPr/>
          </p:nvSpPr>
          <p:spPr>
            <a:xfrm>
              <a:off x="4767840" y="5474880"/>
              <a:ext cx="703183" cy="42943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100" b="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Exit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de-DE" sz="1100" b="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Reflector</a:t>
              </a:r>
              <a:endParaRPr lang="de-DE" sz="11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8" name="Text Box 49"/>
            <p:cNvSpPr/>
            <p:nvPr/>
          </p:nvSpPr>
          <p:spPr>
            <a:xfrm>
              <a:off x="4338720" y="678960"/>
              <a:ext cx="839438" cy="30632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Nano-ESI</a:t>
              </a:r>
              <a:endParaRPr lang="de-DE" sz="1400" b="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Titel 8">
            <a:extLst>
              <a:ext uri="{FF2B5EF4-FFF2-40B4-BE49-F238E27FC236}">
                <a16:creationId xmlns:a16="http://schemas.microsoft.com/office/drawing/2014/main" id="{5113DA68-4DC4-1CE1-F83E-43FC14689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Funktionsweise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E7A873B-A937-8B62-AF61-1B3EFFBFDB2D}"/>
              </a:ext>
            </a:extLst>
          </p:cNvPr>
          <p:cNvSpPr/>
          <p:nvPr/>
        </p:nvSpPr>
        <p:spPr>
          <a:xfrm>
            <a:off x="6120858" y="1240164"/>
            <a:ext cx="1014534" cy="6067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Ionen 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Quellen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60B450BF-8787-C903-99C4-442ABDD3A5B4}"/>
              </a:ext>
            </a:extLst>
          </p:cNvPr>
          <p:cNvSpPr/>
          <p:nvPr/>
        </p:nvSpPr>
        <p:spPr>
          <a:xfrm>
            <a:off x="7210186" y="1240165"/>
            <a:ext cx="1610139" cy="6067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API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F03D05B-5D4F-9233-556A-41EBDC326002}"/>
              </a:ext>
            </a:extLst>
          </p:cNvPr>
          <p:cNvSpPr/>
          <p:nvPr/>
        </p:nvSpPr>
        <p:spPr>
          <a:xfrm>
            <a:off x="7210186" y="1912624"/>
            <a:ext cx="1610139" cy="76199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Transport 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RFQs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00DADBC-BB89-E437-97DD-172EF835F061}"/>
              </a:ext>
            </a:extLst>
          </p:cNvPr>
          <p:cNvSpPr/>
          <p:nvPr/>
        </p:nvSpPr>
        <p:spPr>
          <a:xfrm>
            <a:off x="7215227" y="2740315"/>
            <a:ext cx="1610139" cy="31715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RFQ-Falle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DEBEB0E-D336-C047-D482-CF90730B0806}"/>
              </a:ext>
            </a:extLst>
          </p:cNvPr>
          <p:cNvSpPr/>
          <p:nvPr/>
        </p:nvSpPr>
        <p:spPr>
          <a:xfrm>
            <a:off x="7210185" y="3123169"/>
            <a:ext cx="1610139" cy="20270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Analysator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D55A391-F845-9F84-38AA-C330C3276AC1}"/>
              </a:ext>
            </a:extLst>
          </p:cNvPr>
          <p:cNvSpPr/>
          <p:nvPr/>
        </p:nvSpPr>
        <p:spPr>
          <a:xfrm>
            <a:off x="7210185" y="5215930"/>
            <a:ext cx="1610139" cy="317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Detektor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2B72CA1F-678C-1429-8203-802A436AC274}"/>
              </a:ext>
            </a:extLst>
          </p:cNvPr>
          <p:cNvCxnSpPr>
            <a:cxnSpLocks/>
          </p:cNvCxnSpPr>
          <p:nvPr/>
        </p:nvCxnSpPr>
        <p:spPr>
          <a:xfrm flipV="1">
            <a:off x="6970923" y="1543546"/>
            <a:ext cx="437709" cy="10435"/>
          </a:xfrm>
          <a:prstGeom prst="straightConnector1">
            <a:avLst/>
          </a:prstGeom>
          <a:ln>
            <a:solidFill>
              <a:srgbClr val="F79646">
                <a:alpha val="98824"/>
              </a:srgb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8512A6D-1384-18C7-3DB8-8D208DB00696}"/>
              </a:ext>
            </a:extLst>
          </p:cNvPr>
          <p:cNvCxnSpPr>
            <a:cxnSpLocks/>
          </p:cNvCxnSpPr>
          <p:nvPr/>
        </p:nvCxnSpPr>
        <p:spPr>
          <a:xfrm>
            <a:off x="7408632" y="1634803"/>
            <a:ext cx="0" cy="655158"/>
          </a:xfrm>
          <a:prstGeom prst="straightConnector1">
            <a:avLst/>
          </a:prstGeom>
          <a:ln>
            <a:solidFill>
              <a:srgbClr val="F79646">
                <a:alpha val="98824"/>
              </a:srgb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85" name="Gruppieren 184">
            <a:extLst>
              <a:ext uri="{FF2B5EF4-FFF2-40B4-BE49-F238E27FC236}">
                <a16:creationId xmlns:a16="http://schemas.microsoft.com/office/drawing/2014/main" id="{F0D8EA48-B87D-6AF6-E207-735311530974}"/>
              </a:ext>
            </a:extLst>
          </p:cNvPr>
          <p:cNvGrpSpPr/>
          <p:nvPr/>
        </p:nvGrpSpPr>
        <p:grpSpPr>
          <a:xfrm flipV="1">
            <a:off x="7408630" y="3303980"/>
            <a:ext cx="1223930" cy="1614239"/>
            <a:chOff x="4026572" y="2727684"/>
            <a:chExt cx="993602" cy="2010999"/>
          </a:xfrm>
        </p:grpSpPr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3E0DC2E1-C438-6351-B70F-9B70FD46FDE7}"/>
                </a:ext>
              </a:extLst>
            </p:cNvPr>
            <p:cNvCxnSpPr>
              <a:cxnSpLocks/>
              <a:stCxn id="175" idx="2"/>
            </p:cNvCxnSpPr>
            <p:nvPr/>
          </p:nvCxnSpPr>
          <p:spPr>
            <a:xfrm flipH="1" flipV="1">
              <a:off x="4026572" y="3342139"/>
              <a:ext cx="23" cy="877099"/>
            </a:xfrm>
            <a:prstGeom prst="straightConnector1">
              <a:avLst/>
            </a:prstGeom>
            <a:ln>
              <a:solidFill>
                <a:srgbClr val="F79646">
                  <a:alpha val="98824"/>
                </a:srgb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id="{6C2634B2-56E5-CC6B-1519-C25A250D2495}"/>
                </a:ext>
              </a:extLst>
            </p:cNvPr>
            <p:cNvCxnSpPr>
              <a:cxnSpLocks/>
              <a:stCxn id="176" idx="2"/>
            </p:cNvCxnSpPr>
            <p:nvPr/>
          </p:nvCxnSpPr>
          <p:spPr>
            <a:xfrm>
              <a:off x="5020011" y="3262461"/>
              <a:ext cx="162" cy="822181"/>
            </a:xfrm>
            <a:prstGeom prst="straightConnector1">
              <a:avLst/>
            </a:prstGeom>
            <a:ln>
              <a:solidFill>
                <a:srgbClr val="F79646">
                  <a:alpha val="98824"/>
                </a:srgb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5" name="Bogen 174">
              <a:extLst>
                <a:ext uri="{FF2B5EF4-FFF2-40B4-BE49-F238E27FC236}">
                  <a16:creationId xmlns:a16="http://schemas.microsoft.com/office/drawing/2014/main" id="{671B2F30-B603-86BC-C94D-410A09AC36D1}"/>
                </a:ext>
              </a:extLst>
            </p:cNvPr>
            <p:cNvSpPr/>
            <p:nvPr/>
          </p:nvSpPr>
          <p:spPr>
            <a:xfrm>
              <a:off x="4026574" y="3709288"/>
              <a:ext cx="993600" cy="1029395"/>
            </a:xfrm>
            <a:prstGeom prst="arc">
              <a:avLst>
                <a:gd name="adj1" fmla="val 47615"/>
                <a:gd name="adj2" fmla="val 10821408"/>
              </a:avLst>
            </a:prstGeom>
            <a:ln>
              <a:solidFill>
                <a:srgbClr val="F79646">
                  <a:alpha val="98824"/>
                </a:srgbClr>
              </a:solidFill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6" name="Bogen 175">
              <a:extLst>
                <a:ext uri="{FF2B5EF4-FFF2-40B4-BE49-F238E27FC236}">
                  <a16:creationId xmlns:a16="http://schemas.microsoft.com/office/drawing/2014/main" id="{2B2E7AD2-63DC-B908-CCF7-0F07FD7F2641}"/>
                </a:ext>
              </a:extLst>
            </p:cNvPr>
            <p:cNvSpPr/>
            <p:nvPr/>
          </p:nvSpPr>
          <p:spPr>
            <a:xfrm rot="10800000">
              <a:off x="4026573" y="2727684"/>
              <a:ext cx="993600" cy="1042866"/>
            </a:xfrm>
            <a:prstGeom prst="arc">
              <a:avLst>
                <a:gd name="adj1" fmla="val 47615"/>
                <a:gd name="adj2" fmla="val 10860181"/>
              </a:avLst>
            </a:prstGeom>
            <a:ln>
              <a:solidFill>
                <a:srgbClr val="F79646">
                  <a:alpha val="98824"/>
                </a:srgbClr>
              </a:solidFill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DF5C446E-6E15-ABB5-B31A-827BB1460DD2}"/>
              </a:ext>
            </a:extLst>
          </p:cNvPr>
          <p:cNvCxnSpPr>
            <a:cxnSpLocks/>
          </p:cNvCxnSpPr>
          <p:nvPr/>
        </p:nvCxnSpPr>
        <p:spPr>
          <a:xfrm>
            <a:off x="7408632" y="2377483"/>
            <a:ext cx="0" cy="519577"/>
          </a:xfrm>
          <a:prstGeom prst="straightConnector1">
            <a:avLst/>
          </a:prstGeom>
          <a:ln>
            <a:solidFill>
              <a:srgbClr val="F79646">
                <a:alpha val="98824"/>
              </a:srgb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8" name="Gerade Verbindung mit Pfeil 197">
            <a:extLst>
              <a:ext uri="{FF2B5EF4-FFF2-40B4-BE49-F238E27FC236}">
                <a16:creationId xmlns:a16="http://schemas.microsoft.com/office/drawing/2014/main" id="{ED19F597-DABE-F927-88F7-DB2C67E5F750}"/>
              </a:ext>
            </a:extLst>
          </p:cNvPr>
          <p:cNvCxnSpPr>
            <a:cxnSpLocks/>
          </p:cNvCxnSpPr>
          <p:nvPr/>
        </p:nvCxnSpPr>
        <p:spPr>
          <a:xfrm>
            <a:off x="7408630" y="2965702"/>
            <a:ext cx="0" cy="519577"/>
          </a:xfrm>
          <a:prstGeom prst="straightConnector1">
            <a:avLst/>
          </a:prstGeom>
          <a:ln>
            <a:solidFill>
              <a:srgbClr val="F79646">
                <a:alpha val="98824"/>
              </a:srgb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9" name="Gerade Verbindung mit Pfeil 198">
            <a:extLst>
              <a:ext uri="{FF2B5EF4-FFF2-40B4-BE49-F238E27FC236}">
                <a16:creationId xmlns:a16="http://schemas.microsoft.com/office/drawing/2014/main" id="{34A68C98-74F9-2581-31A6-8A510847DA96}"/>
              </a:ext>
            </a:extLst>
          </p:cNvPr>
          <p:cNvCxnSpPr>
            <a:cxnSpLocks/>
          </p:cNvCxnSpPr>
          <p:nvPr/>
        </p:nvCxnSpPr>
        <p:spPr>
          <a:xfrm>
            <a:off x="7408630" y="4829585"/>
            <a:ext cx="0" cy="519577"/>
          </a:xfrm>
          <a:prstGeom prst="straightConnector1">
            <a:avLst/>
          </a:prstGeom>
          <a:ln>
            <a:solidFill>
              <a:srgbClr val="F79646">
                <a:alpha val="98824"/>
              </a:srgb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0" name="Gerade Verbindung mit Pfeil 199">
            <a:extLst>
              <a:ext uri="{FF2B5EF4-FFF2-40B4-BE49-F238E27FC236}">
                <a16:creationId xmlns:a16="http://schemas.microsoft.com/office/drawing/2014/main" id="{B7A6F4A5-552B-5CC0-CD03-1EDCC4D924D0}"/>
              </a:ext>
            </a:extLst>
          </p:cNvPr>
          <p:cNvCxnSpPr>
            <a:cxnSpLocks/>
          </p:cNvCxnSpPr>
          <p:nvPr/>
        </p:nvCxnSpPr>
        <p:spPr>
          <a:xfrm flipV="1">
            <a:off x="8632359" y="2867062"/>
            <a:ext cx="0" cy="519577"/>
          </a:xfrm>
          <a:prstGeom prst="straightConnector1">
            <a:avLst/>
          </a:prstGeom>
          <a:ln>
            <a:solidFill>
              <a:srgbClr val="F79646">
                <a:alpha val="98824"/>
              </a:srgb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01" name="Picture 2_0" descr="D:\Bergmann\documents\lab_fotos\MOTOF\IMG_20230127_112514.jpg">
            <a:extLst>
              <a:ext uri="{FF2B5EF4-FFF2-40B4-BE49-F238E27FC236}">
                <a16:creationId xmlns:a16="http://schemas.microsoft.com/office/drawing/2014/main" id="{46B9133A-3FB4-B5C4-1480-A5C9BEA5B745}"/>
              </a:ext>
            </a:extLst>
          </p:cNvPr>
          <p:cNvPicPr/>
          <p:nvPr/>
        </p:nvPicPr>
        <p:blipFill rotWithShape="1">
          <a:blip r:embed="rId4"/>
          <a:srcRect t="15850"/>
          <a:stretch/>
        </p:blipFill>
        <p:spPr>
          <a:xfrm>
            <a:off x="4250468" y="2014245"/>
            <a:ext cx="2797255" cy="3138808"/>
          </a:xfrm>
          <a:prstGeom prst="rect">
            <a:avLst/>
          </a:prstGeom>
          <a:ln w="0">
            <a:noFill/>
          </a:ln>
        </p:spPr>
      </p:pic>
      <p:sp>
        <p:nvSpPr>
          <p:cNvPr id="202" name="Textfeld 201">
            <a:extLst>
              <a:ext uri="{FF2B5EF4-FFF2-40B4-BE49-F238E27FC236}">
                <a16:creationId xmlns:a16="http://schemas.microsoft.com/office/drawing/2014/main" id="{ADF4C2FA-C8A2-A032-CDA6-D78C8C0B3D67}"/>
              </a:ext>
            </a:extLst>
          </p:cNvPr>
          <p:cNvSpPr txBox="1"/>
          <p:nvPr/>
        </p:nvSpPr>
        <p:spPr>
          <a:xfrm>
            <a:off x="323099" y="790575"/>
            <a:ext cx="3817135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953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Ionen werden erzeugt (atmosphärisch)</a:t>
            </a:r>
          </a:p>
        </p:txBody>
      </p:sp>
      <p:sp>
        <p:nvSpPr>
          <p:cNvPr id="205" name="Textfeld 204">
            <a:extLst>
              <a:ext uri="{FF2B5EF4-FFF2-40B4-BE49-F238E27FC236}">
                <a16:creationId xmlns:a16="http://schemas.microsoft.com/office/drawing/2014/main" id="{1C8A0C88-E8F2-501B-0B55-F2EBCD41F40A}"/>
              </a:ext>
            </a:extLst>
          </p:cNvPr>
          <p:cNvSpPr txBox="1"/>
          <p:nvPr/>
        </p:nvSpPr>
        <p:spPr>
          <a:xfrm>
            <a:off x="323099" y="1215980"/>
            <a:ext cx="3561809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(geheizter Gasfluss) in API</a:t>
            </a:r>
          </a:p>
        </p:txBody>
      </p:sp>
      <p:sp>
        <p:nvSpPr>
          <p:cNvPr id="206" name="Textfeld 205">
            <a:extLst>
              <a:ext uri="{FF2B5EF4-FFF2-40B4-BE49-F238E27FC236}">
                <a16:creationId xmlns:a16="http://schemas.microsoft.com/office/drawing/2014/main" id="{0F6D6EAE-5BA3-C3FB-C976-377193344080}"/>
              </a:ext>
            </a:extLst>
          </p:cNvPr>
          <p:cNvSpPr txBox="1"/>
          <p:nvPr/>
        </p:nvSpPr>
        <p:spPr>
          <a:xfrm>
            <a:off x="323099" y="1641385"/>
            <a:ext cx="3855736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Mischung Ionen verschiedener Quellen</a:t>
            </a:r>
          </a:p>
        </p:txBody>
      </p:sp>
      <p:sp>
        <p:nvSpPr>
          <p:cNvPr id="208" name="Textfeld 207">
            <a:extLst>
              <a:ext uri="{FF2B5EF4-FFF2-40B4-BE49-F238E27FC236}">
                <a16:creationId xmlns:a16="http://schemas.microsoft.com/office/drawing/2014/main" id="{1B4803ED-1E6E-FE92-A054-62493A7163A0}"/>
              </a:ext>
            </a:extLst>
          </p:cNvPr>
          <p:cNvSpPr txBox="1"/>
          <p:nvPr/>
        </p:nvSpPr>
        <p:spPr>
          <a:xfrm>
            <a:off x="323099" y="2066790"/>
            <a:ext cx="2227726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7793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bis zur Falle</a:t>
            </a:r>
          </a:p>
        </p:txBody>
      </p:sp>
      <p:sp>
        <p:nvSpPr>
          <p:cNvPr id="209" name="Textfeld 208">
            <a:extLst>
              <a:ext uri="{FF2B5EF4-FFF2-40B4-BE49-F238E27FC236}">
                <a16:creationId xmlns:a16="http://schemas.microsoft.com/office/drawing/2014/main" id="{B444B1F2-5C12-E091-57EA-8E2E92B0A3BF}"/>
              </a:ext>
            </a:extLst>
          </p:cNvPr>
          <p:cNvSpPr txBox="1"/>
          <p:nvPr/>
        </p:nvSpPr>
        <p:spPr>
          <a:xfrm>
            <a:off x="991901" y="2492195"/>
            <a:ext cx="1354217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7793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Massenfilter</a:t>
            </a:r>
          </a:p>
        </p:txBody>
      </p:sp>
      <p:sp>
        <p:nvSpPr>
          <p:cNvPr id="210" name="Textfeld 209">
            <a:extLst>
              <a:ext uri="{FF2B5EF4-FFF2-40B4-BE49-F238E27FC236}">
                <a16:creationId xmlns:a16="http://schemas.microsoft.com/office/drawing/2014/main" id="{81646834-6726-FBCC-6BE3-C837BE55D5D3}"/>
              </a:ext>
            </a:extLst>
          </p:cNvPr>
          <p:cNvSpPr txBox="1"/>
          <p:nvPr/>
        </p:nvSpPr>
        <p:spPr>
          <a:xfrm>
            <a:off x="991901" y="2917600"/>
            <a:ext cx="1432380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7793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de-DE" dirty="0">
                <a:solidFill>
                  <a:srgbClr val="7793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-Control</a:t>
            </a:r>
          </a:p>
        </p:txBody>
      </p:sp>
      <p:sp>
        <p:nvSpPr>
          <p:cNvPr id="211" name="Textfeld 210">
            <a:extLst>
              <a:ext uri="{FF2B5EF4-FFF2-40B4-BE49-F238E27FC236}">
                <a16:creationId xmlns:a16="http://schemas.microsoft.com/office/drawing/2014/main" id="{A61B7CA2-AC9E-6C23-37D9-359D0A845C9B}"/>
              </a:ext>
            </a:extLst>
          </p:cNvPr>
          <p:cNvSpPr txBox="1"/>
          <p:nvPr/>
        </p:nvSpPr>
        <p:spPr>
          <a:xfrm>
            <a:off x="991901" y="3343005"/>
            <a:ext cx="793422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7793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Kühler</a:t>
            </a:r>
          </a:p>
        </p:txBody>
      </p:sp>
      <p:sp>
        <p:nvSpPr>
          <p:cNvPr id="214" name="Textfeld 213">
            <a:extLst>
              <a:ext uri="{FF2B5EF4-FFF2-40B4-BE49-F238E27FC236}">
                <a16:creationId xmlns:a16="http://schemas.microsoft.com/office/drawing/2014/main" id="{9FE650B4-21B0-6707-1F2B-723703A3E311}"/>
              </a:ext>
            </a:extLst>
          </p:cNvPr>
          <p:cNvSpPr txBox="1"/>
          <p:nvPr/>
        </p:nvSpPr>
        <p:spPr>
          <a:xfrm>
            <a:off x="323099" y="3768410"/>
            <a:ext cx="2209003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31859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Sammeln in RFQ-Falle</a:t>
            </a:r>
          </a:p>
        </p:txBody>
      </p:sp>
      <p:sp>
        <p:nvSpPr>
          <p:cNvPr id="215" name="Textfeld 214">
            <a:extLst>
              <a:ext uri="{FF2B5EF4-FFF2-40B4-BE49-F238E27FC236}">
                <a16:creationId xmlns:a16="http://schemas.microsoft.com/office/drawing/2014/main" id="{9F4BA689-8EFF-BA9D-094E-217BDF9D4CCD}"/>
              </a:ext>
            </a:extLst>
          </p:cNvPr>
          <p:cNvSpPr txBox="1"/>
          <p:nvPr/>
        </p:nvSpPr>
        <p:spPr>
          <a:xfrm>
            <a:off x="323099" y="4193815"/>
            <a:ext cx="3738203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Gepulster Einschuss in den Analysator</a:t>
            </a:r>
          </a:p>
        </p:txBody>
      </p:sp>
      <p:sp>
        <p:nvSpPr>
          <p:cNvPr id="216" name="Textfeld 215">
            <a:extLst>
              <a:ext uri="{FF2B5EF4-FFF2-40B4-BE49-F238E27FC236}">
                <a16:creationId xmlns:a16="http://schemas.microsoft.com/office/drawing/2014/main" id="{6BA05382-EF01-C862-18A4-56BE71A09F2E}"/>
              </a:ext>
            </a:extLst>
          </p:cNvPr>
          <p:cNvSpPr txBox="1"/>
          <p:nvPr/>
        </p:nvSpPr>
        <p:spPr>
          <a:xfrm>
            <a:off x="323099" y="4619220"/>
            <a:ext cx="4047594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Mehrere Umläufe zwischen elektrostatischen Reflektoren</a:t>
            </a:r>
          </a:p>
        </p:txBody>
      </p:sp>
      <p:sp>
        <p:nvSpPr>
          <p:cNvPr id="217" name="Textfeld 216">
            <a:extLst>
              <a:ext uri="{FF2B5EF4-FFF2-40B4-BE49-F238E27FC236}">
                <a16:creationId xmlns:a16="http://schemas.microsoft.com/office/drawing/2014/main" id="{407698A0-0330-FEAE-3826-0F1983A48753}"/>
              </a:ext>
            </a:extLst>
          </p:cNvPr>
          <p:cNvSpPr txBox="1"/>
          <p:nvPr/>
        </p:nvSpPr>
        <p:spPr>
          <a:xfrm>
            <a:off x="323099" y="5321624"/>
            <a:ext cx="4047594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31859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a) Wieder-Einfangen in Falle (MS</a:t>
            </a:r>
            <a:r>
              <a:rPr lang="de-DE" baseline="30000" dirty="0">
                <a:solidFill>
                  <a:srgbClr val="31859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de-DE" dirty="0">
                <a:solidFill>
                  <a:srgbClr val="31859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18" name="Textfeld 217">
            <a:extLst>
              <a:ext uri="{FF2B5EF4-FFF2-40B4-BE49-F238E27FC236}">
                <a16:creationId xmlns:a16="http://schemas.microsoft.com/office/drawing/2014/main" id="{59EED42C-A015-1726-C8CA-E40898EAD3FF}"/>
              </a:ext>
            </a:extLst>
          </p:cNvPr>
          <p:cNvSpPr txBox="1"/>
          <p:nvPr/>
        </p:nvSpPr>
        <p:spPr>
          <a:xfrm>
            <a:off x="323099" y="5747028"/>
            <a:ext cx="4047594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b) Ausschuss auf den Detektor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28BC3C-3912-DE09-89B5-1EFF6CCB3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4"/>
            <a:ext cx="9144000" cy="413468"/>
          </a:xfrm>
        </p:spPr>
        <p:txBody>
          <a:bodyPr/>
          <a:lstStyle/>
          <a:p>
            <a:r>
              <a:rPr lang="de-DE" noProof="0" dirty="0"/>
              <a:t>Ionenquellen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5712B15-CFA4-0706-4FDD-6D47E05231A6}"/>
              </a:ext>
            </a:extLst>
          </p:cNvPr>
          <p:cNvGrpSpPr/>
          <p:nvPr/>
        </p:nvGrpSpPr>
        <p:grpSpPr>
          <a:xfrm>
            <a:off x="99412" y="666662"/>
            <a:ext cx="8721497" cy="2542725"/>
            <a:chOff x="1635637" y="3893271"/>
            <a:chExt cx="8721497" cy="2542725"/>
          </a:xfrm>
        </p:grpSpPr>
        <p:sp>
          <p:nvSpPr>
            <p:cNvPr id="198" name="Textfeld 17"/>
            <p:cNvSpPr/>
            <p:nvPr/>
          </p:nvSpPr>
          <p:spPr>
            <a:xfrm>
              <a:off x="1635637" y="3943717"/>
              <a:ext cx="4839480" cy="398655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200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Verbesserte Handhabung der Nano-ESI</a:t>
              </a:r>
              <a:endParaRPr lang="de-DE" sz="200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6C2E4B5A-7A28-C884-0A20-BA32D9A504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-5445" t="16826" r="5675" b="14940"/>
            <a:stretch/>
          </p:blipFill>
          <p:spPr>
            <a:xfrm>
              <a:off x="6260571" y="4590881"/>
              <a:ext cx="3049323" cy="1726335"/>
            </a:xfrm>
            <a:prstGeom prst="rect">
              <a:avLst/>
            </a:prstGeom>
          </p:spPr>
        </p:pic>
        <p:pic>
          <p:nvPicPr>
            <p:cNvPr id="197" name="Picture 6" descr="D:\Bergmann\JLUBox\Bergmann\PhD\Images\nESI_300x_4um_new_clogged.jpg"/>
            <p:cNvPicPr/>
            <p:nvPr/>
          </p:nvPicPr>
          <p:blipFill>
            <a:blip r:embed="rId5"/>
            <a:stretch/>
          </p:blipFill>
          <p:spPr>
            <a:xfrm>
              <a:off x="8858259" y="3893271"/>
              <a:ext cx="1498875" cy="1451268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EE802322-A385-1D9D-9C07-1742C75B7C0A}"/>
                </a:ext>
              </a:extLst>
            </p:cNvPr>
            <p:cNvSpPr txBox="1"/>
            <p:nvPr/>
          </p:nvSpPr>
          <p:spPr>
            <a:xfrm>
              <a:off x="1903117" y="5344539"/>
              <a:ext cx="280606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2F742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Verbesserte Halterung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E22B76F6-2CB3-76F3-DC32-24EA2C1BE166}"/>
                </a:ext>
              </a:extLst>
            </p:cNvPr>
            <p:cNvSpPr txBox="1"/>
            <p:nvPr/>
          </p:nvSpPr>
          <p:spPr>
            <a:xfrm>
              <a:off x="1903117" y="5705604"/>
              <a:ext cx="280606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2F742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Diagnostik über Mikroskop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DC78E81-3002-27D1-764F-F7AE46D672FC}"/>
                </a:ext>
              </a:extLst>
            </p:cNvPr>
            <p:cNvSpPr txBox="1"/>
            <p:nvPr/>
          </p:nvSpPr>
          <p:spPr>
            <a:xfrm>
              <a:off x="1903117" y="4491849"/>
              <a:ext cx="2615563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Kontaktierungsprobleme, </a:t>
              </a:r>
            </a:p>
            <a:p>
              <a:r>
                <a:rPr 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Schnell verstopft, brüchig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27A2841B-3E61-FB34-A9E5-ACAB2F261138}"/>
                </a:ext>
              </a:extLst>
            </p:cNvPr>
            <p:cNvSpPr txBox="1"/>
            <p:nvPr/>
          </p:nvSpPr>
          <p:spPr>
            <a:xfrm>
              <a:off x="1903117" y="6066664"/>
              <a:ext cx="280606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2F742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Neues Reinigungsverfahren</a:t>
              </a: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9B263B1-490C-6E41-05F8-8FF9E058168C}"/>
              </a:ext>
            </a:extLst>
          </p:cNvPr>
          <p:cNvGrpSpPr/>
          <p:nvPr/>
        </p:nvGrpSpPr>
        <p:grpSpPr>
          <a:xfrm>
            <a:off x="99412" y="3765097"/>
            <a:ext cx="8771760" cy="2947581"/>
            <a:chOff x="193680" y="475143"/>
            <a:chExt cx="8771760" cy="2947581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517298DC-CED4-E660-9ED2-6DEFE6722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2075" y="1478335"/>
              <a:ext cx="3793365" cy="1808372"/>
            </a:xfrm>
            <a:prstGeom prst="rect">
              <a:avLst/>
            </a:prstGeom>
          </p:spPr>
        </p:pic>
        <p:sp>
          <p:nvSpPr>
            <p:cNvPr id="195" name="Textfeld 5"/>
            <p:cNvSpPr/>
            <p:nvPr/>
          </p:nvSpPr>
          <p:spPr>
            <a:xfrm>
              <a:off x="193680" y="580680"/>
              <a:ext cx="3144748" cy="398655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2000" strike="noStrike" spc="-1">
                  <a:solidFill>
                    <a:srgbClr val="00000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Neue Micro-ESI-Ionenquelle</a:t>
              </a:r>
              <a:endParaRPr lang="de-DE" sz="2000" strike="noStrike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01" name="Picture 9" descr="D:\Bergmann\JLUBox\Bergmann\PhD\Images\ESI_CutThrough.jpg"/>
            <p:cNvPicPr/>
            <p:nvPr/>
          </p:nvPicPr>
          <p:blipFill>
            <a:blip r:embed="rId7"/>
            <a:stretch/>
          </p:blipFill>
          <p:spPr>
            <a:xfrm>
              <a:off x="6473080" y="475143"/>
              <a:ext cx="2492360" cy="986582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9AC87D3A-EBAC-AB1E-B5D2-AD31EC5096FA}"/>
                </a:ext>
              </a:extLst>
            </p:cNvPr>
            <p:cNvSpPr txBox="1"/>
            <p:nvPr/>
          </p:nvSpPr>
          <p:spPr>
            <a:xfrm>
              <a:off x="548754" y="1970197"/>
              <a:ext cx="362264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Neues Design! 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284FC052-9641-9874-4E2C-2B4DF9C6AA8E}"/>
                </a:ext>
              </a:extLst>
            </p:cNvPr>
            <p:cNvSpPr txBox="1"/>
            <p:nvPr/>
          </p:nvSpPr>
          <p:spPr>
            <a:xfrm>
              <a:off x="548754" y="1078367"/>
              <a:ext cx="4439902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Bislang: Ausrichtung schwierig, Instabiler Ionenstrom, nur kurze </a:t>
              </a:r>
              <a:r>
                <a:rPr lang="de-DE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Messzeit</a:t>
              </a:r>
              <a:r>
                <a:rPr 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Glaskörper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D0F029D9-268F-374A-6A45-4300131B5F88}"/>
                </a:ext>
              </a:extLst>
            </p:cNvPr>
            <p:cNvSpPr txBox="1"/>
            <p:nvPr/>
          </p:nvSpPr>
          <p:spPr>
            <a:xfrm>
              <a:off x="548754" y="2692327"/>
              <a:ext cx="43382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2F742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Spritzenpumpe für bis zu 8 h </a:t>
              </a:r>
              <a:r>
                <a:rPr lang="de-DE" dirty="0" err="1">
                  <a:solidFill>
                    <a:srgbClr val="2F742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Messzeit</a:t>
              </a:r>
              <a:endPara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6644E0AA-FA0A-EA4A-775C-F38B3178A2E3}"/>
                </a:ext>
              </a:extLst>
            </p:cNvPr>
            <p:cNvSpPr txBox="1"/>
            <p:nvPr/>
          </p:nvSpPr>
          <p:spPr>
            <a:xfrm>
              <a:off x="548754" y="3053392"/>
              <a:ext cx="43382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2F742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Metall-Kapillare ermöglicht Elektrochemie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E41DD56A-8459-D8BB-4B00-38FF6B082803}"/>
                </a:ext>
              </a:extLst>
            </p:cNvPr>
            <p:cNvSpPr txBox="1"/>
            <p:nvPr/>
          </p:nvSpPr>
          <p:spPr>
            <a:xfrm>
              <a:off x="548754" y="2331262"/>
              <a:ext cx="4572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2F742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Fixierbare Halterung aus 3D-Druck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7432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28BC3C-3912-DE09-89B5-1EFF6CCB3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4"/>
            <a:ext cx="9144000" cy="413468"/>
          </a:xfrm>
        </p:spPr>
        <p:txBody>
          <a:bodyPr/>
          <a:lstStyle/>
          <a:p>
            <a:r>
              <a:rPr lang="de-DE" dirty="0"/>
              <a:t>Atmosphärische Einlasssystem (API)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AC87D3A-EBAC-AB1E-B5D2-AD31EC5096FA}"/>
              </a:ext>
            </a:extLst>
          </p:cNvPr>
          <p:cNvSpPr txBox="1"/>
          <p:nvPr/>
        </p:nvSpPr>
        <p:spPr>
          <a:xfrm>
            <a:off x="359812" y="2873898"/>
            <a:ext cx="36226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Neu entwickeltes Design!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84FC052-9641-9874-4E2C-2B4DF9C6AA8E}"/>
              </a:ext>
            </a:extLst>
          </p:cNvPr>
          <p:cNvSpPr txBox="1"/>
          <p:nvPr/>
        </p:nvSpPr>
        <p:spPr>
          <a:xfrm>
            <a:off x="358254" y="600545"/>
            <a:ext cx="4439902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Probleme des bisherigen Designs: 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644E0AA-FA0A-EA4A-775C-F38B3178A2E3}"/>
              </a:ext>
            </a:extLst>
          </p:cNvPr>
          <p:cNvSpPr txBox="1"/>
          <p:nvPr/>
        </p:nvSpPr>
        <p:spPr>
          <a:xfrm>
            <a:off x="1296578" y="4276533"/>
            <a:ext cx="3533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geheizte Einlasskapillare</a:t>
            </a:r>
          </a:p>
        </p:txBody>
      </p:sp>
      <p:sp>
        <p:nvSpPr>
          <p:cNvPr id="202" name="Textfeld 201">
            <a:extLst>
              <a:ext uri="{FF2B5EF4-FFF2-40B4-BE49-F238E27FC236}">
                <a16:creationId xmlns:a16="http://schemas.microsoft.com/office/drawing/2014/main" id="{EEB57C69-C405-D214-B3A8-3CC1F61429FB}"/>
              </a:ext>
            </a:extLst>
          </p:cNvPr>
          <p:cNvSpPr txBox="1"/>
          <p:nvPr/>
        </p:nvSpPr>
        <p:spPr>
          <a:xfrm>
            <a:off x="736886" y="100224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Einlass-Kapillare verstopfen leicht</a:t>
            </a:r>
          </a:p>
        </p:txBody>
      </p:sp>
      <p:sp>
        <p:nvSpPr>
          <p:cNvPr id="204" name="Textfeld 203">
            <a:extLst>
              <a:ext uri="{FF2B5EF4-FFF2-40B4-BE49-F238E27FC236}">
                <a16:creationId xmlns:a16="http://schemas.microsoft.com/office/drawing/2014/main" id="{7D07BB47-4B95-EB1D-7DCA-56F6C6F02A3E}"/>
              </a:ext>
            </a:extLst>
          </p:cNvPr>
          <p:cNvSpPr txBox="1"/>
          <p:nvPr/>
        </p:nvSpPr>
        <p:spPr>
          <a:xfrm>
            <a:off x="736886" y="140394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Memory-Effekt</a:t>
            </a:r>
          </a:p>
        </p:txBody>
      </p:sp>
      <p:sp>
        <p:nvSpPr>
          <p:cNvPr id="206" name="Textfeld 205">
            <a:extLst>
              <a:ext uri="{FF2B5EF4-FFF2-40B4-BE49-F238E27FC236}">
                <a16:creationId xmlns:a16="http://schemas.microsoft.com/office/drawing/2014/main" id="{9A17DF47-6BE2-DA18-1904-AB33E5A96977}"/>
              </a:ext>
            </a:extLst>
          </p:cNvPr>
          <p:cNvSpPr txBox="1"/>
          <p:nvPr/>
        </p:nvSpPr>
        <p:spPr>
          <a:xfrm>
            <a:off x="736886" y="180564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Paralleler Betrieb mehrerer Quellen schwierig</a:t>
            </a:r>
          </a:p>
        </p:txBody>
      </p:sp>
      <p:sp>
        <p:nvSpPr>
          <p:cNvPr id="208" name="Textfeld 207">
            <a:extLst>
              <a:ext uri="{FF2B5EF4-FFF2-40B4-BE49-F238E27FC236}">
                <a16:creationId xmlns:a16="http://schemas.microsoft.com/office/drawing/2014/main" id="{C89212C6-DA0E-46D7-E228-9C0642F9DBA0}"/>
              </a:ext>
            </a:extLst>
          </p:cNvPr>
          <p:cNvSpPr txBox="1"/>
          <p:nvPr/>
        </p:nvSpPr>
        <p:spPr>
          <a:xfrm>
            <a:off x="736886" y="220734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Erweiterbarkeit und Kompatibilität </a:t>
            </a:r>
          </a:p>
        </p:txBody>
      </p:sp>
      <p:sp>
        <p:nvSpPr>
          <p:cNvPr id="211" name="Textfeld 210">
            <a:extLst>
              <a:ext uri="{FF2B5EF4-FFF2-40B4-BE49-F238E27FC236}">
                <a16:creationId xmlns:a16="http://schemas.microsoft.com/office/drawing/2014/main" id="{63C38D28-212C-2580-4CF3-2F4DE9BA8224}"/>
              </a:ext>
            </a:extLst>
          </p:cNvPr>
          <p:cNvSpPr txBox="1"/>
          <p:nvPr/>
        </p:nvSpPr>
        <p:spPr>
          <a:xfrm>
            <a:off x="705167" y="3961881"/>
            <a:ext cx="3969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Ionen-Transport in das API über Gasfluss</a:t>
            </a:r>
          </a:p>
        </p:txBody>
      </p:sp>
      <p:sp>
        <p:nvSpPr>
          <p:cNvPr id="212" name="Textfeld 211">
            <a:extLst>
              <a:ext uri="{FF2B5EF4-FFF2-40B4-BE49-F238E27FC236}">
                <a16:creationId xmlns:a16="http://schemas.microsoft.com/office/drawing/2014/main" id="{4E33ADA6-1022-2C7E-4543-31FF43AED044}"/>
              </a:ext>
            </a:extLst>
          </p:cNvPr>
          <p:cNvSpPr txBox="1"/>
          <p:nvPr/>
        </p:nvSpPr>
        <p:spPr>
          <a:xfrm>
            <a:off x="1296578" y="4905837"/>
            <a:ext cx="362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Jet Disruptor verhindert Interaktion z.B. chemische Prozesse</a:t>
            </a:r>
            <a:r>
              <a:rPr lang="de-DE" baseline="30000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13" name="Textfeld 212">
            <a:extLst>
              <a:ext uri="{FF2B5EF4-FFF2-40B4-BE49-F238E27FC236}">
                <a16:creationId xmlns:a16="http://schemas.microsoft.com/office/drawing/2014/main" id="{B81A45AE-4EC3-6F42-F760-EEFB7D986946}"/>
              </a:ext>
            </a:extLst>
          </p:cNvPr>
          <p:cNvSpPr txBox="1"/>
          <p:nvPr/>
        </p:nvSpPr>
        <p:spPr>
          <a:xfrm>
            <a:off x="705167" y="4591185"/>
            <a:ext cx="3618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Kombination mehrerer Ionenquellen</a:t>
            </a:r>
            <a:endParaRPr lang="de-DE" baseline="30000" dirty="0"/>
          </a:p>
        </p:txBody>
      </p:sp>
      <p:sp>
        <p:nvSpPr>
          <p:cNvPr id="218" name="Textfeld 217">
            <a:extLst>
              <a:ext uri="{FF2B5EF4-FFF2-40B4-BE49-F238E27FC236}">
                <a16:creationId xmlns:a16="http://schemas.microsoft.com/office/drawing/2014/main" id="{22D8684E-29C0-FCF7-A97F-CE5CA25546D3}"/>
              </a:ext>
            </a:extLst>
          </p:cNvPr>
          <p:cNvSpPr txBox="1"/>
          <p:nvPr/>
        </p:nvSpPr>
        <p:spPr>
          <a:xfrm>
            <a:off x="0" y="6427113"/>
            <a:ext cx="8319021" cy="4308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>
            <a:spAutoFit/>
          </a:bodyPr>
          <a:lstStyle/>
          <a:p>
            <a:r>
              <a:rPr lang="de-DE" sz="1100" baseline="30000" dirty="0"/>
              <a:t>1 </a:t>
            </a:r>
            <a:r>
              <a:rPr lang="de-DE" sz="1100" dirty="0"/>
              <a:t>Tang K, </a:t>
            </a:r>
            <a:r>
              <a:rPr lang="de-DE" sz="1100" dirty="0" err="1"/>
              <a:t>Tolmachev</a:t>
            </a:r>
            <a:r>
              <a:rPr lang="de-DE" sz="1100" dirty="0"/>
              <a:t> AV, Nikolaev E, et al. Independent Control </a:t>
            </a:r>
            <a:r>
              <a:rPr lang="de-DE" sz="1100" dirty="0" err="1"/>
              <a:t>of</a:t>
            </a:r>
            <a:r>
              <a:rPr lang="de-DE" sz="1100" dirty="0"/>
              <a:t> Ion Transmission in a Jet </a:t>
            </a:r>
            <a:r>
              <a:rPr lang="de-DE" sz="1100" dirty="0" err="1"/>
              <a:t>Disrupter</a:t>
            </a:r>
            <a:r>
              <a:rPr lang="de-DE" sz="1100" dirty="0"/>
              <a:t> Dual-Channel Ion </a:t>
            </a:r>
            <a:r>
              <a:rPr lang="de-DE" sz="1100" dirty="0" err="1"/>
              <a:t>Funnel</a:t>
            </a:r>
            <a:r>
              <a:rPr lang="de-DE" sz="1100" dirty="0"/>
              <a:t> Electrospray </a:t>
            </a:r>
            <a:r>
              <a:rPr lang="de-DE" sz="1100" dirty="0" err="1"/>
              <a:t>Ionization</a:t>
            </a:r>
            <a:r>
              <a:rPr lang="de-DE" sz="1100" dirty="0"/>
              <a:t> MS Interface. Anal Chem. 2002;74:5431–5437</a:t>
            </a:r>
          </a:p>
        </p:txBody>
      </p:sp>
      <p:sp>
        <p:nvSpPr>
          <p:cNvPr id="221" name="Textfeld 220">
            <a:extLst>
              <a:ext uri="{FF2B5EF4-FFF2-40B4-BE49-F238E27FC236}">
                <a16:creationId xmlns:a16="http://schemas.microsoft.com/office/drawing/2014/main" id="{E3670F1B-2F10-8796-6A5F-E69BC5D4E2C2}"/>
              </a:ext>
            </a:extLst>
          </p:cNvPr>
          <p:cNvSpPr txBox="1"/>
          <p:nvPr/>
        </p:nvSpPr>
        <p:spPr>
          <a:xfrm>
            <a:off x="705167" y="5865357"/>
            <a:ext cx="5661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RF-</a:t>
            </a:r>
            <a:r>
              <a:rPr lang="de-DE" dirty="0" err="1"/>
              <a:t>Carpet</a:t>
            </a:r>
            <a:r>
              <a:rPr lang="de-DE" dirty="0"/>
              <a:t> sammelt Ionen und führt sie zum Transport-RFQ</a:t>
            </a:r>
            <a:endParaRPr lang="de-DE" baseline="30000" dirty="0"/>
          </a:p>
        </p:txBody>
      </p:sp>
      <p:pic>
        <p:nvPicPr>
          <p:cNvPr id="187" name="Picture 3"/>
          <p:cNvPicPr/>
          <p:nvPr/>
        </p:nvPicPr>
        <p:blipFill>
          <a:blip r:embed="rId3"/>
          <a:stretch/>
        </p:blipFill>
        <p:spPr>
          <a:xfrm>
            <a:off x="9386832" y="2670989"/>
            <a:ext cx="1786048" cy="2671644"/>
          </a:xfrm>
          <a:prstGeom prst="rect">
            <a:avLst/>
          </a:prstGeom>
          <a:ln w="0">
            <a:noFill/>
          </a:ln>
        </p:spPr>
      </p:pic>
      <p:sp>
        <p:nvSpPr>
          <p:cNvPr id="222" name="Textfeld 221">
            <a:extLst>
              <a:ext uri="{FF2B5EF4-FFF2-40B4-BE49-F238E27FC236}">
                <a16:creationId xmlns:a16="http://schemas.microsoft.com/office/drawing/2014/main" id="{102C5996-4F6B-8348-1352-087FF6593C7B}"/>
              </a:ext>
            </a:extLst>
          </p:cNvPr>
          <p:cNvSpPr txBox="1"/>
          <p:nvPr/>
        </p:nvSpPr>
        <p:spPr>
          <a:xfrm>
            <a:off x="705167" y="3332577"/>
            <a:ext cx="19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Modularer Aufbau</a:t>
            </a:r>
          </a:p>
        </p:txBody>
      </p:sp>
      <p:sp>
        <p:nvSpPr>
          <p:cNvPr id="223" name="Textfeld 222">
            <a:extLst>
              <a:ext uri="{FF2B5EF4-FFF2-40B4-BE49-F238E27FC236}">
                <a16:creationId xmlns:a16="http://schemas.microsoft.com/office/drawing/2014/main" id="{B8D53559-9137-4D09-FF9B-46A498D674A6}"/>
              </a:ext>
            </a:extLst>
          </p:cNvPr>
          <p:cNvSpPr txBox="1"/>
          <p:nvPr/>
        </p:nvSpPr>
        <p:spPr>
          <a:xfrm>
            <a:off x="1296578" y="3647229"/>
            <a:ext cx="3533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Einfach zu warten und zu erweitern</a:t>
            </a:r>
          </a:p>
        </p:txBody>
      </p:sp>
      <p:grpSp>
        <p:nvGrpSpPr>
          <p:cNvPr id="167" name="Gruppieren 166">
            <a:extLst>
              <a:ext uri="{FF2B5EF4-FFF2-40B4-BE49-F238E27FC236}">
                <a16:creationId xmlns:a16="http://schemas.microsoft.com/office/drawing/2014/main" id="{4872B2C6-DEDF-6562-EED1-18293CA945DB}"/>
              </a:ext>
            </a:extLst>
          </p:cNvPr>
          <p:cNvGrpSpPr/>
          <p:nvPr/>
        </p:nvGrpSpPr>
        <p:grpSpPr>
          <a:xfrm>
            <a:off x="4961046" y="3504523"/>
            <a:ext cx="3896001" cy="1778233"/>
            <a:chOff x="4798156" y="3953715"/>
            <a:chExt cx="4321578" cy="1972477"/>
          </a:xfrm>
        </p:grpSpPr>
        <p:pic>
          <p:nvPicPr>
            <p:cNvPr id="186" name="Picture 2" descr="D:\Bergmann\JLUBox\Bergmann\PhD\Images\api.png"/>
            <p:cNvPicPr/>
            <p:nvPr/>
          </p:nvPicPr>
          <p:blipFill rotWithShape="1">
            <a:blip r:embed="rId4"/>
            <a:srcRect r="11845"/>
            <a:stretch/>
          </p:blipFill>
          <p:spPr>
            <a:xfrm>
              <a:off x="4798156" y="3953715"/>
              <a:ext cx="4321578" cy="1972477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61" name="Gerade Verbindung mit Pfeil 160">
              <a:extLst>
                <a:ext uri="{FF2B5EF4-FFF2-40B4-BE49-F238E27FC236}">
                  <a16:creationId xmlns:a16="http://schemas.microsoft.com/office/drawing/2014/main" id="{B0FAA3DB-095F-94C9-4943-A90F132F0E82}"/>
                </a:ext>
              </a:extLst>
            </p:cNvPr>
            <p:cNvCxnSpPr/>
            <p:nvPr/>
          </p:nvCxnSpPr>
          <p:spPr>
            <a:xfrm>
              <a:off x="5838825" y="5090503"/>
              <a:ext cx="120967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Gerade Verbindung mit Pfeil 162">
              <a:extLst>
                <a:ext uri="{FF2B5EF4-FFF2-40B4-BE49-F238E27FC236}">
                  <a16:creationId xmlns:a16="http://schemas.microsoft.com/office/drawing/2014/main" id="{75FA957B-EC7E-0E91-0D8D-88001812A4C0}"/>
                </a:ext>
              </a:extLst>
            </p:cNvPr>
            <p:cNvCxnSpPr/>
            <p:nvPr/>
          </p:nvCxnSpPr>
          <p:spPr>
            <a:xfrm>
              <a:off x="7048500" y="5090503"/>
              <a:ext cx="523875" cy="44463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Gerade Verbindung mit Pfeil 164">
              <a:extLst>
                <a:ext uri="{FF2B5EF4-FFF2-40B4-BE49-F238E27FC236}">
                  <a16:creationId xmlns:a16="http://schemas.microsoft.com/office/drawing/2014/main" id="{A46FE932-DD74-8144-A26F-3DE3E912D433}"/>
                </a:ext>
              </a:extLst>
            </p:cNvPr>
            <p:cNvCxnSpPr/>
            <p:nvPr/>
          </p:nvCxnSpPr>
          <p:spPr>
            <a:xfrm>
              <a:off x="7572375" y="5611540"/>
              <a:ext cx="0" cy="31465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" name="Textfeld 165">
            <a:extLst>
              <a:ext uri="{FF2B5EF4-FFF2-40B4-BE49-F238E27FC236}">
                <a16:creationId xmlns:a16="http://schemas.microsoft.com/office/drawing/2014/main" id="{D4A8DF2A-3EA8-7ADD-055C-FAD1ACC78B75}"/>
              </a:ext>
            </a:extLst>
          </p:cNvPr>
          <p:cNvSpPr txBox="1"/>
          <p:nvPr/>
        </p:nvSpPr>
        <p:spPr>
          <a:xfrm>
            <a:off x="1296578" y="5551175"/>
            <a:ext cx="46605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74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Neutralteilchen werden abgeschirmt</a:t>
            </a:r>
            <a:endParaRPr lang="de-DE" dirty="0">
              <a:solidFill>
                <a:srgbClr val="2F742A"/>
              </a:solidFill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5491623" y="729909"/>
            <a:ext cx="1734301" cy="2151466"/>
            <a:chOff x="5619000" y="726200"/>
            <a:chExt cx="1734301" cy="2151466"/>
          </a:xfrm>
        </p:grpSpPr>
        <p:pic>
          <p:nvPicPr>
            <p:cNvPr id="1026" name="Picture 2" descr="D:\Bergmann\JLUBox\Bergmann\Defense\API_MoTOF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9000" y="726200"/>
              <a:ext cx="1734301" cy="21514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Gerade Verbindung 4"/>
            <p:cNvCxnSpPr/>
            <p:nvPr/>
          </p:nvCxnSpPr>
          <p:spPr>
            <a:xfrm>
              <a:off x="6589961" y="770922"/>
              <a:ext cx="0" cy="71332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8" name="Picture 4" descr="D:\Bergmann\JLUBox\Bergmann\Defense\Bild1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803" y="1131736"/>
            <a:ext cx="1329238" cy="161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28BC3C-3912-DE09-89B5-1EFF6CCB3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4"/>
            <a:ext cx="9144000" cy="413468"/>
          </a:xfrm>
        </p:spPr>
        <p:txBody>
          <a:bodyPr/>
          <a:lstStyle/>
          <a:p>
            <a:r>
              <a:rPr lang="de-DE" dirty="0"/>
              <a:t>API: Simulationen</a:t>
            </a:r>
          </a:p>
        </p:txBody>
      </p:sp>
      <p:pic>
        <p:nvPicPr>
          <p:cNvPr id="3" name="Grafik 152">
            <a:extLst>
              <a:ext uri="{FF2B5EF4-FFF2-40B4-BE49-F238E27FC236}">
                <a16:creationId xmlns:a16="http://schemas.microsoft.com/office/drawing/2014/main" id="{4E39172E-F89F-35DF-2404-207A8F14692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476307" y="3482031"/>
            <a:ext cx="4327007" cy="2743618"/>
          </a:xfrm>
          <a:prstGeom prst="rect">
            <a:avLst/>
          </a:prstGeom>
          <a:ln w="0">
            <a:noFill/>
          </a:ln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22F2B20-A27E-394E-957B-B08BE59F4805}"/>
              </a:ext>
            </a:extLst>
          </p:cNvPr>
          <p:cNvSpPr txBox="1"/>
          <p:nvPr/>
        </p:nvSpPr>
        <p:spPr>
          <a:xfrm>
            <a:off x="104777" y="1421198"/>
            <a:ext cx="2782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Simulation der Flugbahn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FE0CB9D-B304-DB77-FB88-F5E296CAA3C4}"/>
              </a:ext>
            </a:extLst>
          </p:cNvPr>
          <p:cNvSpPr txBox="1"/>
          <p:nvPr/>
        </p:nvSpPr>
        <p:spPr>
          <a:xfrm>
            <a:off x="485776" y="3033564"/>
            <a:ext cx="3428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Finden optimale elektrische Felder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42F3828-2072-DB7C-9119-20B905BAA11B}"/>
              </a:ext>
            </a:extLst>
          </p:cNvPr>
          <p:cNvSpPr txBox="1"/>
          <p:nvPr/>
        </p:nvSpPr>
        <p:spPr>
          <a:xfrm>
            <a:off x="485777" y="2242770"/>
            <a:ext cx="3296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Verschiedene Quellen-Positionen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A7753CF-6C02-3E9A-FE0B-622CCE43E35F}"/>
              </a:ext>
            </a:extLst>
          </p:cNvPr>
          <p:cNvSpPr txBox="1"/>
          <p:nvPr/>
        </p:nvSpPr>
        <p:spPr>
          <a:xfrm>
            <a:off x="485776" y="3428961"/>
            <a:ext cx="1175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RF-</a:t>
            </a:r>
            <a:r>
              <a:rPr lang="de-DE" dirty="0" err="1"/>
              <a:t>Carpet</a:t>
            </a:r>
            <a:r>
              <a:rPr lang="de-DE" dirty="0"/>
              <a:t>: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1927D84-28E2-2F4A-59B8-AA6EF9865D9F}"/>
              </a:ext>
            </a:extLst>
          </p:cNvPr>
          <p:cNvSpPr txBox="1"/>
          <p:nvPr/>
        </p:nvSpPr>
        <p:spPr>
          <a:xfrm>
            <a:off x="942285" y="3824358"/>
            <a:ext cx="250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Frequenz und Amplitude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24E550D-CFF1-343A-E03E-BF5237E091FC}"/>
              </a:ext>
            </a:extLst>
          </p:cNvPr>
          <p:cNvSpPr txBox="1"/>
          <p:nvPr/>
        </p:nvSpPr>
        <p:spPr>
          <a:xfrm>
            <a:off x="942285" y="4219755"/>
            <a:ext cx="251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Verschiedene Bauweisen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C492B39-00BE-6C10-BCE5-69084DDB8F90}"/>
              </a:ext>
            </a:extLst>
          </p:cNvPr>
          <p:cNvSpPr txBox="1"/>
          <p:nvPr/>
        </p:nvSpPr>
        <p:spPr>
          <a:xfrm>
            <a:off x="485776" y="2638167"/>
            <a:ext cx="3790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Verschiedene Massen und Mobilitäten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2C14F5B-01C5-25A2-137F-2D2E11B2B9CE}"/>
              </a:ext>
            </a:extLst>
          </p:cNvPr>
          <p:cNvSpPr txBox="1"/>
          <p:nvPr/>
        </p:nvSpPr>
        <p:spPr>
          <a:xfrm>
            <a:off x="485776" y="1847373"/>
            <a:ext cx="2798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Software SIMION und ITSIM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A4B404F-06FB-9736-F0E4-743B8AE35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586" y="1002241"/>
            <a:ext cx="3705914" cy="221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851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4257</Words>
  <Application>Microsoft Office PowerPoint</Application>
  <PresentationFormat>Bildschirmpräsentation (4:3)</PresentationFormat>
  <Paragraphs>623</Paragraphs>
  <Slides>26</Slides>
  <Notes>26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26</vt:i4>
      </vt:variant>
    </vt:vector>
  </HeadingPairs>
  <TitlesOfParts>
    <vt:vector size="34" baseType="lpstr">
      <vt:lpstr>Arial</vt:lpstr>
      <vt:lpstr>Calibri</vt:lpstr>
      <vt:lpstr>Consolas</vt:lpstr>
      <vt:lpstr>Symbol</vt:lpstr>
      <vt:lpstr>Times New Roman</vt:lpstr>
      <vt:lpstr>Wingdings</vt:lpstr>
      <vt:lpstr>Office Theme</vt:lpstr>
      <vt:lpstr>Office Theme</vt:lpstr>
      <vt:lpstr>High-Resolution Tandem Mass Spectrometry of Complex Mixtures with a Multiple-Reflection Time-of-Flight Mass-Spectrometer</vt:lpstr>
      <vt:lpstr>Motivation</vt:lpstr>
      <vt:lpstr>Analytische Massenspektrometrie</vt:lpstr>
      <vt:lpstr>Aufgabe</vt:lpstr>
      <vt:lpstr>Software: TOFControl</vt:lpstr>
      <vt:lpstr>Funktionsweise</vt:lpstr>
      <vt:lpstr>Ionenquellen</vt:lpstr>
      <vt:lpstr>Atmosphärische Einlasssystem (API)</vt:lpstr>
      <vt:lpstr>API: Simulationen</vt:lpstr>
      <vt:lpstr>API: Bau und Charakterisierung</vt:lpstr>
      <vt:lpstr>API in der Anwendung</vt:lpstr>
      <vt:lpstr>Geräte-Eigenschaften</vt:lpstr>
      <vt:lpstr>Erweiterungen: MS4</vt:lpstr>
      <vt:lpstr>TOFControl: Trigger-System</vt:lpstr>
      <vt:lpstr>TOFControl: Driftkorrektur</vt:lpstr>
      <vt:lpstr>TOFControl: Peak-Identifizierung</vt:lpstr>
      <vt:lpstr>Analyse-Technik: Turn-Dekonvolution</vt:lpstr>
      <vt:lpstr>Verfahren des massenselektiven Wiedereinfanges</vt:lpstr>
      <vt:lpstr>Isolation über massenselektiven Widereinfang</vt:lpstr>
      <vt:lpstr>Mittelschweres Rohöl</vt:lpstr>
      <vt:lpstr>Fragment-Vergleich mit kommerzieller Lösung</vt:lpstr>
      <vt:lpstr>Präkursor-Isolierung</vt:lpstr>
      <vt:lpstr>CID-Fragment-Spektren</vt:lpstr>
      <vt:lpstr>Beispiel für Strukturanalyse an M4</vt:lpstr>
      <vt:lpstr>Strukturen für M4 (C22H28ON+)</vt:lpstr>
      <vt:lpstr>Zusammenfassung</vt:lpstr>
    </vt:vector>
  </TitlesOfParts>
  <Company>Justus-Liebig-Universität Giessen / GSI Darmstadt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Cryogenic Stopping Cell of the Super-FRS</dc:title>
  <dc:subject/>
  <dc:creator>Wolfgang Plaß</dc:creator>
  <dc:description/>
  <cp:lastModifiedBy>Julian Bergmann</cp:lastModifiedBy>
  <cp:revision>2175</cp:revision>
  <cp:lastPrinted>2022-12-08T15:55:54Z</cp:lastPrinted>
  <dcterms:created xsi:type="dcterms:W3CDTF">2012-02-06T13:02:04Z</dcterms:created>
  <dcterms:modified xsi:type="dcterms:W3CDTF">2024-01-31T01:03:52Z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Bildschirmpräsentation (4:3)</vt:lpwstr>
  </property>
  <property fmtid="{D5CDD505-2E9C-101B-9397-08002B2CF9AE}" pid="4" name="Slides">
    <vt:i4>29</vt:i4>
  </property>
</Properties>
</file>