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886" r:id="rId3"/>
    <p:sldId id="887" r:id="rId4"/>
    <p:sldId id="888" r:id="rId5"/>
    <p:sldId id="889" r:id="rId6"/>
    <p:sldId id="891" r:id="rId7"/>
    <p:sldId id="892" r:id="rId8"/>
    <p:sldId id="895" r:id="rId9"/>
    <p:sldId id="897" r:id="rId10"/>
    <p:sldId id="913" r:id="rId11"/>
    <p:sldId id="914" r:id="rId12"/>
    <p:sldId id="912" r:id="rId13"/>
    <p:sldId id="900" r:id="rId14"/>
    <p:sldId id="901" r:id="rId15"/>
    <p:sldId id="920" r:id="rId16"/>
    <p:sldId id="921" r:id="rId17"/>
    <p:sldId id="902" r:id="rId18"/>
    <p:sldId id="922" r:id="rId19"/>
    <p:sldId id="904" r:id="rId20"/>
    <p:sldId id="905" r:id="rId21"/>
    <p:sldId id="903" r:id="rId22"/>
    <p:sldId id="924" r:id="rId23"/>
    <p:sldId id="925" r:id="rId24"/>
    <p:sldId id="926" r:id="rId25"/>
    <p:sldId id="909" r:id="rId26"/>
    <p:sldId id="910" r:id="rId27"/>
    <p:sldId id="911" r:id="rId28"/>
    <p:sldId id="918" r:id="rId29"/>
    <p:sldId id="906" r:id="rId30"/>
    <p:sldId id="919" r:id="rId31"/>
    <p:sldId id="915" r:id="rId32"/>
    <p:sldId id="916" r:id="rId33"/>
    <p:sldId id="917" r:id="rId34"/>
    <p:sldId id="923" r:id="rId35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2B2B2"/>
    <a:srgbClr val="000000"/>
    <a:srgbClr val="FFFFFF"/>
    <a:srgbClr val="FF0000"/>
    <a:srgbClr val="3231B2"/>
    <a:srgbClr val="FFFF00"/>
    <a:srgbClr val="FFCC00"/>
    <a:srgbClr val="00B0F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1" autoAdjust="0"/>
    <p:restoredTop sz="92426" autoAdjust="0"/>
  </p:normalViewPr>
  <p:slideViewPr>
    <p:cSldViewPr snapToGrid="0">
      <p:cViewPr varScale="1">
        <p:scale>
          <a:sx n="110" d="100"/>
          <a:sy n="110" d="100"/>
        </p:scale>
        <p:origin x="-1140" y="-84"/>
      </p:cViewPr>
      <p:guideLst>
        <p:guide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F51BA69-3172-4F5E-B391-7074ACCF9E1C}" type="datetimeFigureOut">
              <a:rPr lang="de-DE"/>
              <a:pPr>
                <a:defRPr/>
              </a:pPr>
              <a:t>28.01.2022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44421A-0EF4-48A3-99E3-5705E05A3A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8B92207-E17E-4493-B9D1-F206F3CADBE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D30772-F0C8-4287-9E83-152716E085BE}" type="slidenum">
              <a:rPr lang="en-US" altLang="de-DE" smtClean="0">
                <a:cs typeface="Arial" charset="0"/>
              </a:rPr>
              <a:pPr/>
              <a:t>1</a:t>
            </a:fld>
            <a:endParaRPr lang="en-US" altLang="de-DE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smtClean="0"/>
          </a:p>
        </p:txBody>
      </p:sp>
      <p:sp>
        <p:nvSpPr>
          <p:cNvPr id="40963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ED34E8D-9FCF-420F-929A-6E80466A6E16}" type="slidenum">
              <a:rPr lang="en-US" sz="1200"/>
              <a:pPr algn="r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3011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D7CC88-6327-49B2-A1D0-0788F9D4C055}" type="slidenum">
              <a:rPr lang="en-US" sz="1200"/>
              <a:pPr algn="r"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5059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5FABECA-1555-4A0C-885B-3A1505FF5846}" type="slidenum">
              <a:rPr lang="en-US" sz="1200"/>
              <a:pPr algn="r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7107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5F80574-A3C7-4455-85AD-5F0BE0AC498A}" type="slidenum">
              <a:rPr lang="en-US" sz="1200"/>
              <a:pPr algn="r"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51203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927AAA-CE60-49FB-BEBD-F31DFB38D58A}" type="slidenum">
              <a:rPr lang="en-US" sz="1200"/>
              <a:pPr algn="r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53251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2E4FCCE-FAA8-4D6C-A8D0-D4DB0AE09E93}" type="slidenum">
              <a:rPr lang="en-US" sz="1200"/>
              <a:pPr algn="r"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55299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44823A-C989-4422-8454-77776FFB4FB9}" type="slidenum">
              <a:rPr lang="en-US" sz="1200"/>
              <a:pPr algn="r"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20483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6CBE3D-9BCF-4F15-BCA4-7BB1810EEC34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22531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2C9CD7-841A-4646-9862-D2917020A80C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2457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C96A5E-7F7A-42F1-B446-A3721DCFA3B7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26627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148271-DB52-4C7C-AE44-5B441568EBDA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28675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B48165-B19B-43CC-B3D5-FC70C83D23A3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\begin{align*}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n &amp;\longleftrightarrow p+e^-+\bar{\nu_e}\\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\nu_e + n &amp;\longleftrightarrow p+e^-\\</a:t>
            </a:r>
            <a:endParaRPr lang="de-DE" smtClean="0">
              <a:cs typeface="Arial" charset="0"/>
            </a:endParaRPr>
          </a:p>
          <a:p>
            <a:r>
              <a:rPr lang="en-US" smtClean="0">
                <a:cs typeface="Arial" charset="0"/>
              </a:rPr>
              <a:t>e^+ + n &amp;\longleftrightarrow p + \bar{\nu_e}\\</a:t>
            </a:r>
            <a:endParaRPr lang="de-DE" smtClean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mtClean="0"/>
              <a:t>\end{align*}</a:t>
            </a:r>
            <a:endParaRPr lang="de-DE" smtClean="0"/>
          </a:p>
        </p:txBody>
      </p:sp>
      <p:sp>
        <p:nvSpPr>
          <p:cNvPr id="34819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A7B7F71-186D-4329-82AB-780999CC9B7C}" type="slidenum">
              <a:rPr lang="en-US" sz="1200"/>
              <a:pPr algn="r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smtClean="0"/>
          </a:p>
        </p:txBody>
      </p:sp>
      <p:sp>
        <p:nvSpPr>
          <p:cNvPr id="36867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C51624-1A4A-4B83-BC9F-FF269436568F}" type="slidenum">
              <a:rPr lang="en-US" sz="1200"/>
              <a:pPr algn="r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smtClean="0"/>
          </a:p>
        </p:txBody>
      </p:sp>
      <p:sp>
        <p:nvSpPr>
          <p:cNvPr id="38915" name="Foliennummernplatzhalt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01705E6-CA48-42E2-B378-19806871386F}" type="slidenum">
              <a:rPr lang="en-US" sz="1200"/>
              <a:pPr algn="r"/>
              <a:t>14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6"/>
          <p:cNvSpPr txBox="1">
            <a:spLocks noChangeArrowheads="1"/>
          </p:cNvSpPr>
          <p:nvPr userDrawn="1"/>
        </p:nvSpPr>
        <p:spPr bwMode="auto">
          <a:xfrm>
            <a:off x="0" y="6669088"/>
            <a:ext cx="9144000" cy="1889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>
              <a:spcBef>
                <a:spcPct val="50000"/>
              </a:spcBef>
              <a:defRPr/>
            </a:pPr>
            <a:r>
              <a:rPr lang="en-US" altLang="de-DE" sz="800">
                <a:solidFill>
                  <a:schemeClr val="bg1"/>
                </a:solidFill>
              </a:rPr>
              <a:t>IONAS Seminar, Giessen, 2022-01-18</a:t>
            </a:r>
            <a:endParaRPr lang="de-DE" sz="800">
              <a:solidFill>
                <a:schemeClr val="bg1"/>
              </a:solidFill>
            </a:endParaRPr>
          </a:p>
        </p:txBody>
      </p:sp>
      <p:pic>
        <p:nvPicPr>
          <p:cNvPr id="4" name="Picture 17" descr="2pi-logo-final-wid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23825"/>
            <a:ext cx="1966913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logo-8bit-400x216"/>
          <p:cNvPicPr>
            <a:picLocks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13200" y="92075"/>
            <a:ext cx="1147763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jlu-logo-600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201863" y="165100"/>
            <a:ext cx="16002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HG-Logo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122238"/>
            <a:ext cx="1809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1" descr="GSI_Logo_rgb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424488" y="163513"/>
            <a:ext cx="1590675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52500"/>
            <a:ext cx="9144000" cy="1900238"/>
          </a:xfrm>
        </p:spPr>
        <p:txBody>
          <a:bodyPr/>
          <a:lstStyle>
            <a:lvl1pPr>
              <a:defRPr sz="3600" b="1"/>
            </a:lvl1pPr>
          </a:lstStyle>
          <a:p>
            <a:pPr lvl="0"/>
            <a:r>
              <a:rPr lang="en-US"/>
              <a:t>Click to edit Master title style</a:t>
            </a:r>
            <a:endParaRPr lang="de-DE" altLang="de-DE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75565-CF76-40E3-99D7-5548C38311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7B579-A69B-4D18-A27F-D6D7082070C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D85F-1595-42C5-AF26-4E0865D539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CF743-29EA-4F2E-979C-3670249096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D90F7-8C39-4089-9E5C-09723BC52C7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6B75C-4F78-4F2E-8BC7-366561DBEE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9493C-71D6-4649-988B-2DFE060E0E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C22E9-6A61-41E9-A13E-357145D774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C2E3D-45E9-4183-9479-CA5F40A13C9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EFC8C-3453-440A-A4DF-A56C2A662D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2F19E-2729-4EC1-9447-47E66FB8B2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Click to edit Master title style</a:t>
            </a:r>
          </a:p>
        </p:txBody>
      </p:sp>
      <p:sp>
        <p:nvSpPr>
          <p:cNvPr id="1027" name="Text Box 7"/>
          <p:cNvSpPr txBox="1">
            <a:spLocks noChangeArrowheads="1"/>
          </p:cNvSpPr>
          <p:nvPr/>
        </p:nvSpPr>
        <p:spPr bwMode="auto">
          <a:xfrm>
            <a:off x="0" y="6669088"/>
            <a:ext cx="9144000" cy="18891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>
              <a:spcBef>
                <a:spcPct val="50000"/>
              </a:spcBef>
              <a:defRPr/>
            </a:pPr>
            <a:r>
              <a:rPr lang="en-US" sz="800">
                <a:solidFill>
                  <a:schemeClr val="bg1"/>
                </a:solidFill>
              </a:rPr>
              <a:t>Julian Bergmann, Nuclear astrophysics (fusion up to Fe; s, p, r, rp process)</a:t>
            </a:r>
            <a:r>
              <a:rPr lang="en-US" altLang="de-DE" sz="800">
                <a:solidFill>
                  <a:schemeClr val="bg1"/>
                </a:solidFill>
              </a:rPr>
              <a:t>, IONAS Seminar, Giessen, 2022-01-18</a:t>
            </a:r>
            <a:endParaRPr lang="de-DE" sz="800">
              <a:solidFill>
                <a:schemeClr val="bg1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13D6436-F186-42BA-84B5-812021D7517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image" Target="../media/image28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jpe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15115" TargetMode="External"/><Relationship Id="rId2" Type="http://schemas.openxmlformats.org/officeDocument/2006/relationships/hyperlink" Target="https://en.wikipedia.org/wiki/ArXiv_(identifier)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6/annurev-nucl-102010-130445" TargetMode="External"/><Relationship Id="rId4" Type="http://schemas.openxmlformats.org/officeDocument/2006/relationships/hyperlink" Target="https://arxiv.org/archive/hep-ex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9"/>
          <p:cNvSpPr txBox="1">
            <a:spLocks noChangeArrowheads="1"/>
          </p:cNvSpPr>
          <p:nvPr/>
        </p:nvSpPr>
        <p:spPr bwMode="auto">
          <a:xfrm>
            <a:off x="0" y="889000"/>
            <a:ext cx="9144000" cy="21209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>
                <a:solidFill>
                  <a:schemeClr val="bg1"/>
                </a:solidFill>
              </a:rPr>
              <a:t>Nuclear astrophysics </a:t>
            </a:r>
          </a:p>
          <a:p>
            <a:pPr algn="ctr"/>
            <a:r>
              <a:rPr lang="en-US" sz="4000" b="1">
                <a:solidFill>
                  <a:schemeClr val="bg1"/>
                </a:solidFill>
              </a:rPr>
              <a:t>(fusion up to Fe, </a:t>
            </a:r>
          </a:p>
          <a:p>
            <a:pPr algn="ctr"/>
            <a:r>
              <a:rPr lang="en-US" sz="4000" b="1">
                <a:solidFill>
                  <a:schemeClr val="bg1"/>
                </a:solidFill>
              </a:rPr>
              <a:t>s-, p-, r-, rp- processes)</a:t>
            </a:r>
          </a:p>
        </p:txBody>
      </p:sp>
      <p:sp>
        <p:nvSpPr>
          <p:cNvPr id="16386" name="Text Box 10"/>
          <p:cNvSpPr txBox="1">
            <a:spLocks noChangeArrowheads="1"/>
          </p:cNvSpPr>
          <p:nvPr/>
        </p:nvSpPr>
        <p:spPr bwMode="auto">
          <a:xfrm>
            <a:off x="0" y="3243263"/>
            <a:ext cx="9144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altLang="de-DE" sz="2000" b="1">
                <a:solidFill>
                  <a:srgbClr val="333399"/>
                </a:solidFill>
              </a:rPr>
              <a:t>Julian Bergmann</a:t>
            </a:r>
          </a:p>
          <a:p>
            <a:pPr algn="ctr"/>
            <a:r>
              <a:rPr lang="de-DE" sz="1200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de-DE" altLang="de-DE" sz="2000" b="1">
                <a:solidFill>
                  <a:srgbClr val="333399"/>
                </a:solidFill>
              </a:rPr>
              <a:t>Supervisor</a:t>
            </a:r>
            <a:r>
              <a:rPr lang="en-US" altLang="de-DE" sz="2000" b="1">
                <a:solidFill>
                  <a:srgbClr val="333399"/>
                </a:solidFill>
              </a:rPr>
              <a:t>: Timo Dickel</a:t>
            </a:r>
            <a:endParaRPr lang="de-DE" altLang="de-DE" sz="2000" b="1">
              <a:solidFill>
                <a:srgbClr val="333399"/>
              </a:solidFill>
            </a:endParaRPr>
          </a:p>
          <a:p>
            <a:pPr algn="ctr"/>
            <a:endParaRPr lang="de-DE" altLang="de-DE" sz="1200">
              <a:solidFill>
                <a:schemeClr val="accent2"/>
              </a:solidFill>
            </a:endParaRPr>
          </a:p>
        </p:txBody>
      </p:sp>
      <p:sp>
        <p:nvSpPr>
          <p:cNvPr id="16387" name="Text Box 15"/>
          <p:cNvSpPr txBox="1">
            <a:spLocks noChangeArrowheads="1"/>
          </p:cNvSpPr>
          <p:nvPr/>
        </p:nvSpPr>
        <p:spPr bwMode="auto">
          <a:xfrm>
            <a:off x="2863850" y="4864100"/>
            <a:ext cx="3759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0350">
              <a:spcBef>
                <a:spcPts val="600"/>
              </a:spcBef>
              <a:buFontTx/>
              <a:buChar char="•"/>
            </a:pPr>
            <a:r>
              <a:rPr lang="en-US" altLang="de-DE" sz="1800"/>
              <a:t>Primordial Nucleosynthesis</a:t>
            </a:r>
          </a:p>
          <a:p>
            <a:pPr indent="260350">
              <a:spcBef>
                <a:spcPts val="600"/>
              </a:spcBef>
              <a:buFontTx/>
              <a:buChar char="•"/>
            </a:pPr>
            <a:r>
              <a:rPr lang="en-US" altLang="de-DE" sz="1800"/>
              <a:t>Stellar Burning processes</a:t>
            </a:r>
          </a:p>
          <a:p>
            <a:pPr indent="260350">
              <a:spcBef>
                <a:spcPts val="600"/>
              </a:spcBef>
              <a:buFontTx/>
              <a:buChar char="•"/>
            </a:pPr>
            <a:r>
              <a:rPr lang="en-US" altLang="de-DE" sz="1800"/>
              <a:t>s-, r-, p-process</a:t>
            </a:r>
          </a:p>
        </p:txBody>
      </p:sp>
      <p:sp>
        <p:nvSpPr>
          <p:cNvPr id="16388" name="Text Box 16"/>
          <p:cNvSpPr txBox="1">
            <a:spLocks noChangeArrowheads="1"/>
          </p:cNvSpPr>
          <p:nvPr/>
        </p:nvSpPr>
        <p:spPr bwMode="auto">
          <a:xfrm>
            <a:off x="3910013" y="4398963"/>
            <a:ext cx="1311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de-DE" sz="2000" b="1"/>
              <a:t>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742" descr="https://upload.wikimedia.org/wikipedia/commons/0/01/Kernfusionen0_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1463" y="962025"/>
            <a:ext cx="3552825" cy="473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F3B9008D-3367-42E9-B6F6-1E0A8126EFB3}" type="slidenum">
              <a:rPr lang="en-US" sz="1000">
                <a:solidFill>
                  <a:schemeClr val="bg1"/>
                </a:solidFill>
              </a:rPr>
              <a:pPr algn="r"/>
              <a:t>10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174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cs typeface="Arial" charset="0"/>
              </a:rPr>
              <a:t>C, Ne, O, Si burning</a:t>
            </a:r>
            <a:endParaRPr lang="de-DE" smtClean="0">
              <a:cs typeface="Arial" charset="0"/>
            </a:endParaRPr>
          </a:p>
        </p:txBody>
      </p:sp>
      <p:pic>
        <p:nvPicPr>
          <p:cNvPr id="31748" name="Picture 674" descr="for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163" y="1793875"/>
            <a:ext cx="32639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80" descr="for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163" y="2425700"/>
            <a:ext cx="3263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683"/>
          <p:cNvSpPr txBox="1">
            <a:spLocks noChangeArrowheads="1"/>
          </p:cNvSpPr>
          <p:nvPr/>
        </p:nvSpPr>
        <p:spPr bwMode="auto">
          <a:xfrm>
            <a:off x="273050" y="1057275"/>
            <a:ext cx="192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Carbon Burning</a:t>
            </a:r>
          </a:p>
        </p:txBody>
      </p:sp>
      <p:sp>
        <p:nvSpPr>
          <p:cNvPr id="31751" name="Text Box 692"/>
          <p:cNvSpPr txBox="1">
            <a:spLocks noChangeArrowheads="1"/>
          </p:cNvSpPr>
          <p:nvPr/>
        </p:nvSpPr>
        <p:spPr bwMode="auto">
          <a:xfrm>
            <a:off x="538163" y="2728913"/>
            <a:ext cx="3717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(endotherm; </a:t>
            </a:r>
            <a:r>
              <a:rPr lang="en-US" sz="1400" baseline="30000"/>
              <a:t>23</a:t>
            </a:r>
            <a:r>
              <a:rPr lang="en-US" sz="1400"/>
              <a:t>Mg radioactive; n→ s-process)</a:t>
            </a:r>
          </a:p>
        </p:txBody>
      </p:sp>
      <p:grpSp>
        <p:nvGrpSpPr>
          <p:cNvPr id="31752" name="Group 709"/>
          <p:cNvGrpSpPr>
            <a:grpSpLocks/>
          </p:cNvGrpSpPr>
          <p:nvPr/>
        </p:nvGrpSpPr>
        <p:grpSpPr bwMode="auto">
          <a:xfrm>
            <a:off x="538163" y="3060700"/>
            <a:ext cx="4840287" cy="304800"/>
            <a:chOff x="373" y="1558"/>
            <a:chExt cx="3049" cy="192"/>
          </a:xfrm>
        </p:grpSpPr>
        <p:pic>
          <p:nvPicPr>
            <p:cNvPr id="31766" name="Picture 681" descr="form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3" y="1576"/>
              <a:ext cx="205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7" name="Text Box 693"/>
            <p:cNvSpPr txBox="1">
              <a:spLocks noChangeArrowheads="1"/>
            </p:cNvSpPr>
            <p:nvPr/>
          </p:nvSpPr>
          <p:spPr bwMode="auto">
            <a:xfrm>
              <a:off x="2518" y="1558"/>
              <a:ext cx="9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(EM interaction)</a:t>
              </a:r>
            </a:p>
          </p:txBody>
        </p:sp>
      </p:grpSp>
      <p:grpSp>
        <p:nvGrpSpPr>
          <p:cNvPr id="31753" name="Group 708"/>
          <p:cNvGrpSpPr>
            <a:grpSpLocks/>
          </p:cNvGrpSpPr>
          <p:nvPr/>
        </p:nvGrpSpPr>
        <p:grpSpPr bwMode="auto">
          <a:xfrm>
            <a:off x="552450" y="3392488"/>
            <a:ext cx="4767263" cy="304800"/>
            <a:chOff x="368" y="1721"/>
            <a:chExt cx="3003" cy="192"/>
          </a:xfrm>
        </p:grpSpPr>
        <p:pic>
          <p:nvPicPr>
            <p:cNvPr id="31764" name="Picture 687" descr="form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8" y="1738"/>
              <a:ext cx="2124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5" name="Text Box 694"/>
            <p:cNvSpPr txBox="1">
              <a:spLocks noChangeArrowheads="1"/>
            </p:cNvSpPr>
            <p:nvPr/>
          </p:nvSpPr>
          <p:spPr bwMode="auto">
            <a:xfrm>
              <a:off x="2517" y="1721"/>
              <a:ext cx="85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(3 body decay)</a:t>
              </a:r>
            </a:p>
          </p:txBody>
        </p:sp>
      </p:grpSp>
      <p:sp>
        <p:nvSpPr>
          <p:cNvPr id="31754" name="Text Box 695"/>
          <p:cNvSpPr txBox="1">
            <a:spLocks noChangeArrowheads="1"/>
          </p:cNvSpPr>
          <p:nvPr/>
        </p:nvSpPr>
        <p:spPr bwMode="auto">
          <a:xfrm>
            <a:off x="538163" y="1462088"/>
            <a:ext cx="2693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Formation excited state of  </a:t>
            </a:r>
            <a:r>
              <a:rPr lang="en-US" sz="1400" baseline="30000"/>
              <a:t>24</a:t>
            </a:r>
            <a:r>
              <a:rPr lang="en-US" sz="1400"/>
              <a:t>Mg</a:t>
            </a:r>
          </a:p>
        </p:txBody>
      </p:sp>
      <p:pic>
        <p:nvPicPr>
          <p:cNvPr id="31755" name="Picture 699" descr="for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1025" y="4870450"/>
            <a:ext cx="2057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6" name="Group 710"/>
          <p:cNvGrpSpPr>
            <a:grpSpLocks/>
          </p:cNvGrpSpPr>
          <p:nvPr/>
        </p:nvGrpSpPr>
        <p:grpSpPr bwMode="auto">
          <a:xfrm>
            <a:off x="538163" y="2093913"/>
            <a:ext cx="5026025" cy="304800"/>
            <a:chOff x="373" y="1051"/>
            <a:chExt cx="3166" cy="192"/>
          </a:xfrm>
        </p:grpSpPr>
        <p:pic>
          <p:nvPicPr>
            <p:cNvPr id="31762" name="Picture 679" descr="form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73" y="1069"/>
              <a:ext cx="205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3" name="Text Box 704"/>
            <p:cNvSpPr txBox="1">
              <a:spLocks noChangeArrowheads="1"/>
            </p:cNvSpPr>
            <p:nvPr/>
          </p:nvSpPr>
          <p:spPr bwMode="auto">
            <a:xfrm>
              <a:off x="2416" y="1051"/>
              <a:ext cx="11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(</a:t>
              </a:r>
              <a:r>
                <a:rPr lang="en-US" sz="1400" baseline="30000"/>
                <a:t>23</a:t>
              </a:r>
              <a:r>
                <a:rPr lang="en-US" sz="1400"/>
                <a:t>Na+p→</a:t>
              </a:r>
              <a:r>
                <a:rPr lang="en-US" sz="1400" baseline="30000"/>
                <a:t>20</a:t>
              </a:r>
              <a:r>
                <a:rPr lang="en-US" sz="1400"/>
                <a:t>Ne+</a:t>
              </a:r>
              <a:r>
                <a:rPr lang="en-US" sz="1400" baseline="30000"/>
                <a:t>4</a:t>
              </a:r>
              <a:r>
                <a:rPr lang="en-US" sz="1400"/>
                <a:t>He)</a:t>
              </a:r>
            </a:p>
          </p:txBody>
        </p:sp>
      </p:grpSp>
      <p:sp>
        <p:nvSpPr>
          <p:cNvPr id="31757" name="Text Box 705"/>
          <p:cNvSpPr txBox="1">
            <a:spLocks noChangeArrowheads="1"/>
          </p:cNvSpPr>
          <p:nvPr/>
        </p:nvSpPr>
        <p:spPr bwMode="auto">
          <a:xfrm>
            <a:off x="315913" y="4129088"/>
            <a:ext cx="158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Neon Burning</a:t>
            </a:r>
          </a:p>
        </p:txBody>
      </p:sp>
      <p:sp>
        <p:nvSpPr>
          <p:cNvPr id="31758" name="Text Box 706"/>
          <p:cNvSpPr txBox="1">
            <a:spLocks noChangeArrowheads="1"/>
          </p:cNvSpPr>
          <p:nvPr/>
        </p:nvSpPr>
        <p:spPr bwMode="auto">
          <a:xfrm>
            <a:off x="2659063" y="4859338"/>
            <a:ext cx="184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(photo disintegration)</a:t>
            </a:r>
          </a:p>
        </p:txBody>
      </p:sp>
      <p:sp>
        <p:nvSpPr>
          <p:cNvPr id="31759" name="Rectangle 707"/>
          <p:cNvSpPr>
            <a:spLocks noChangeArrowheads="1"/>
          </p:cNvSpPr>
          <p:nvPr/>
        </p:nvSpPr>
        <p:spPr bwMode="auto">
          <a:xfrm>
            <a:off x="581025" y="4491038"/>
            <a:ext cx="2046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after C-Burning finished</a:t>
            </a:r>
          </a:p>
        </p:txBody>
      </p:sp>
      <p:sp>
        <p:nvSpPr>
          <p:cNvPr id="31760" name="Text Box 19"/>
          <p:cNvSpPr txBox="1">
            <a:spLocks noChangeArrowheads="1"/>
          </p:cNvSpPr>
          <p:nvPr/>
        </p:nvSpPr>
        <p:spPr bwMode="auto">
          <a:xfrm>
            <a:off x="8562975" y="5799138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[12]</a:t>
            </a:r>
          </a:p>
        </p:txBody>
      </p:sp>
      <p:pic>
        <p:nvPicPr>
          <p:cNvPr id="31761" name="Picture 737" descr="form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3888" y="5222875"/>
            <a:ext cx="21828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E77D683-840B-4E7A-B85E-647143DD9B4A}" type="slidenum">
              <a:rPr lang="en-US" sz="1000">
                <a:solidFill>
                  <a:schemeClr val="bg1"/>
                </a:solidFill>
              </a:rPr>
              <a:pPr algn="r"/>
              <a:t>11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cs typeface="Arial" charset="0"/>
              </a:rPr>
              <a:t>C, Ne, O, Si burning</a:t>
            </a:r>
            <a:endParaRPr lang="de-DE" smtClean="0">
              <a:cs typeface="Arial" charset="0"/>
            </a:endParaRPr>
          </a:p>
        </p:txBody>
      </p:sp>
      <p:sp>
        <p:nvSpPr>
          <p:cNvPr id="32771" name="Text Box 30"/>
          <p:cNvSpPr txBox="1">
            <a:spLocks noChangeArrowheads="1"/>
          </p:cNvSpPr>
          <p:nvPr/>
        </p:nvSpPr>
        <p:spPr bwMode="auto">
          <a:xfrm>
            <a:off x="252413" y="628650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Oxygen Burning</a:t>
            </a:r>
          </a:p>
        </p:txBody>
      </p:sp>
      <p:sp>
        <p:nvSpPr>
          <p:cNvPr id="32772" name="Rectangle 31"/>
          <p:cNvSpPr>
            <a:spLocks noChangeArrowheads="1"/>
          </p:cNvSpPr>
          <p:nvPr/>
        </p:nvSpPr>
        <p:spPr bwMode="auto">
          <a:xfrm>
            <a:off x="517525" y="1012825"/>
            <a:ext cx="220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aseline="30000"/>
              <a:t>16</a:t>
            </a:r>
            <a:r>
              <a:rPr lang="en-US" sz="1400"/>
              <a:t>C doubly-magic nucleus</a:t>
            </a:r>
          </a:p>
        </p:txBody>
      </p:sp>
      <p:sp>
        <p:nvSpPr>
          <p:cNvPr id="32773" name="Rectangle 32"/>
          <p:cNvSpPr>
            <a:spLocks noChangeArrowheads="1"/>
          </p:cNvSpPr>
          <p:nvPr/>
        </p:nvSpPr>
        <p:spPr bwMode="auto">
          <a:xfrm>
            <a:off x="517525" y="1335088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He, C and Ne Burning enrich core with O</a:t>
            </a:r>
          </a:p>
        </p:txBody>
      </p:sp>
      <p:pic>
        <p:nvPicPr>
          <p:cNvPr id="32774" name="Picture 33" descr="for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03388"/>
            <a:ext cx="9175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34" descr="for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4950" y="2247900"/>
            <a:ext cx="21399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35" descr="for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4950" y="2543175"/>
            <a:ext cx="24320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36" descr="for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4950" y="2838450"/>
            <a:ext cx="22764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38" descr="for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4950" y="1657350"/>
            <a:ext cx="23923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41" descr="for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4950" y="1952625"/>
            <a:ext cx="23558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43" descr="form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4950" y="3429000"/>
            <a:ext cx="26289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44" descr="form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04950" y="3133725"/>
            <a:ext cx="22225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 Box 46"/>
          <p:cNvSpPr txBox="1">
            <a:spLocks noChangeArrowheads="1"/>
          </p:cNvSpPr>
          <p:nvPr/>
        </p:nvSpPr>
        <p:spPr bwMode="auto">
          <a:xfrm>
            <a:off x="292100" y="4097338"/>
            <a:ext cx="170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Silicon Burning</a:t>
            </a:r>
          </a:p>
        </p:txBody>
      </p:sp>
      <p:sp>
        <p:nvSpPr>
          <p:cNvPr id="32783" name="Rectangle 47"/>
          <p:cNvSpPr>
            <a:spLocks noChangeArrowheads="1"/>
          </p:cNvSpPr>
          <p:nvPr/>
        </p:nvSpPr>
        <p:spPr bwMode="auto">
          <a:xfrm>
            <a:off x="547688" y="4445000"/>
            <a:ext cx="3173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After O burning: core mostly </a:t>
            </a:r>
            <a:r>
              <a:rPr lang="en-US" sz="1400" baseline="30000"/>
              <a:t>28</a:t>
            </a:r>
            <a:r>
              <a:rPr lang="en-US" sz="1400"/>
              <a:t>Si + </a:t>
            </a:r>
            <a:r>
              <a:rPr lang="en-US" sz="1400" baseline="30000"/>
              <a:t>32</a:t>
            </a:r>
            <a:r>
              <a:rPr lang="en-US" sz="1400"/>
              <a:t>S</a:t>
            </a:r>
          </a:p>
        </p:txBody>
      </p:sp>
      <p:sp>
        <p:nvSpPr>
          <p:cNvPr id="32784" name="Rectangle 50"/>
          <p:cNvSpPr>
            <a:spLocks noChangeArrowheads="1"/>
          </p:cNvSpPr>
          <p:nvPr/>
        </p:nvSpPr>
        <p:spPr bwMode="auto">
          <a:xfrm>
            <a:off x="631825" y="3725863"/>
            <a:ext cx="2765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90 % of final production: </a:t>
            </a:r>
            <a:r>
              <a:rPr lang="en-US" sz="1400" baseline="30000"/>
              <a:t>28</a:t>
            </a:r>
            <a:r>
              <a:rPr lang="en-US" sz="1400"/>
              <a:t>Si, </a:t>
            </a:r>
            <a:r>
              <a:rPr lang="en-US" sz="1400" baseline="30000"/>
              <a:t>32</a:t>
            </a:r>
            <a:r>
              <a:rPr lang="en-US" sz="1400"/>
              <a:t>S</a:t>
            </a:r>
          </a:p>
        </p:txBody>
      </p:sp>
      <p:sp>
        <p:nvSpPr>
          <p:cNvPr id="32785" name="Rectangle 51"/>
          <p:cNvSpPr>
            <a:spLocks noChangeArrowheads="1"/>
          </p:cNvSpPr>
          <p:nvPr/>
        </p:nvSpPr>
        <p:spPr bwMode="auto">
          <a:xfrm>
            <a:off x="547688" y="4729163"/>
            <a:ext cx="2738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Core further contracts: 2.7</a:t>
            </a:r>
            <a:r>
              <a:rPr lang="de-DE"/>
              <a:t>·</a:t>
            </a:r>
            <a:r>
              <a:rPr lang="en-US" sz="1400"/>
              <a:t>10</a:t>
            </a:r>
            <a:r>
              <a:rPr lang="en-US" sz="1400" baseline="30000"/>
              <a:t>9</a:t>
            </a:r>
            <a:r>
              <a:rPr lang="en-US" sz="1400"/>
              <a:t> K</a:t>
            </a:r>
          </a:p>
        </p:txBody>
      </p:sp>
      <p:sp>
        <p:nvSpPr>
          <p:cNvPr id="32786" name="Rectangle 54"/>
          <p:cNvSpPr>
            <a:spLocks noChangeArrowheads="1"/>
          </p:cNvSpPr>
          <p:nvPr/>
        </p:nvSpPr>
        <p:spPr bwMode="auto">
          <a:xfrm>
            <a:off x="547688" y="5045075"/>
            <a:ext cx="294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Elements photodisintegrate → </a:t>
            </a:r>
            <a:r>
              <a:rPr lang="en-US" sz="1400" baseline="30000"/>
              <a:t>4</a:t>
            </a:r>
            <a:r>
              <a:rPr lang="en-US" sz="1400"/>
              <a:t>He </a:t>
            </a:r>
          </a:p>
        </p:txBody>
      </p:sp>
      <p:pic>
        <p:nvPicPr>
          <p:cNvPr id="32787" name="Picture 59" descr="https://upload.wikimedia.org/wikipedia/commons/0/01/Kernfusionen0_en.png"/>
          <p:cNvPicPr>
            <a:picLocks noChangeAspect="1" noChangeArrowheads="1"/>
          </p:cNvPicPr>
          <p:nvPr/>
        </p:nvPicPr>
        <p:blipFill>
          <a:blip r:embed="rId10"/>
          <a:srcRect t="51402"/>
          <a:stretch>
            <a:fillRect/>
          </a:stretch>
        </p:blipFill>
        <p:spPr bwMode="auto">
          <a:xfrm>
            <a:off x="4684713" y="904875"/>
            <a:ext cx="3973512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8" name="Rectangle 60"/>
          <p:cNvSpPr>
            <a:spLocks noChangeArrowheads="1"/>
          </p:cNvSpPr>
          <p:nvPr/>
        </p:nvSpPr>
        <p:spPr bwMode="auto">
          <a:xfrm>
            <a:off x="547688" y="5329238"/>
            <a:ext cx="3303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Symbol" pitchFamily="18" charset="2"/>
              </a:rPr>
              <a:t>a</a:t>
            </a:r>
            <a:r>
              <a:rPr lang="en-US" sz="1400"/>
              <a:t>-ladder: </a:t>
            </a:r>
            <a:r>
              <a:rPr lang="en-US" sz="1400">
                <a:latin typeface="Symbol" pitchFamily="18" charset="2"/>
              </a:rPr>
              <a:t>a</a:t>
            </a:r>
            <a:r>
              <a:rPr lang="en-US" sz="1400"/>
              <a:t> capture of </a:t>
            </a:r>
            <a:r>
              <a:rPr lang="en-US" sz="1400" baseline="30000"/>
              <a:t>28</a:t>
            </a:r>
            <a:r>
              <a:rPr lang="en-US" sz="1400"/>
              <a:t>Si and products</a:t>
            </a:r>
          </a:p>
        </p:txBody>
      </p:sp>
      <p:pic>
        <p:nvPicPr>
          <p:cNvPr id="32789" name="Picture 6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91175" y="3729038"/>
            <a:ext cx="29337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0" name="Rectangle 66"/>
          <p:cNvSpPr>
            <a:spLocks noChangeArrowheads="1"/>
          </p:cNvSpPr>
          <p:nvPr/>
        </p:nvSpPr>
        <p:spPr bwMode="auto">
          <a:xfrm>
            <a:off x="547688" y="5613400"/>
            <a:ext cx="2251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Production up to </a:t>
            </a:r>
            <a:r>
              <a:rPr lang="en-US" sz="1400" baseline="30000"/>
              <a:t>52</a:t>
            </a:r>
            <a:r>
              <a:rPr lang="en-US" sz="1400"/>
              <a:t>Fe, </a:t>
            </a:r>
            <a:r>
              <a:rPr lang="en-US" sz="1400" baseline="30000"/>
              <a:t>56</a:t>
            </a:r>
            <a:r>
              <a:rPr lang="en-US" sz="1400"/>
              <a:t>Ni</a:t>
            </a:r>
          </a:p>
        </p:txBody>
      </p:sp>
      <p:sp>
        <p:nvSpPr>
          <p:cNvPr id="32791" name="Rectangle 67"/>
          <p:cNvSpPr>
            <a:spLocks noChangeArrowheads="1"/>
          </p:cNvSpPr>
          <p:nvPr/>
        </p:nvSpPr>
        <p:spPr bwMode="auto">
          <a:xfrm>
            <a:off x="557213" y="6181725"/>
            <a:ext cx="354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Stopped by core collapse and supernova II</a:t>
            </a:r>
          </a:p>
        </p:txBody>
      </p:sp>
      <p:sp>
        <p:nvSpPr>
          <p:cNvPr id="32792" name="Rectangle 68"/>
          <p:cNvSpPr>
            <a:spLocks noChangeArrowheads="1"/>
          </p:cNvSpPr>
          <p:nvPr/>
        </p:nvSpPr>
        <p:spPr bwMode="auto">
          <a:xfrm>
            <a:off x="557213" y="5897563"/>
            <a:ext cx="3740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Photodisintegration stops process before </a:t>
            </a:r>
            <a:r>
              <a:rPr lang="en-US" sz="1400" baseline="30000"/>
              <a:t>62</a:t>
            </a:r>
            <a:r>
              <a:rPr lang="en-US" sz="1400"/>
              <a:t>Ni</a:t>
            </a:r>
          </a:p>
        </p:txBody>
      </p:sp>
      <p:sp>
        <p:nvSpPr>
          <p:cNvPr id="32793" name="Text Box 19"/>
          <p:cNvSpPr txBox="1">
            <a:spLocks noChangeArrowheads="1"/>
          </p:cNvSpPr>
          <p:nvPr/>
        </p:nvSpPr>
        <p:spPr bwMode="auto">
          <a:xfrm>
            <a:off x="8562975" y="3284538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[12]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Fe Peak</a:t>
            </a:r>
            <a:endParaRPr lang="de-DE" smtClean="0"/>
          </a:p>
        </p:txBody>
      </p:sp>
      <p:sp>
        <p:nvSpPr>
          <p:cNvPr id="33794" name="AutoShape 4" descr="{\displaystyle {\begin{array}{ll}{\ce {_6^{12}C + _2^4He -&gt; _{8}^{16}O + \gamma}}&amp;E=7.16\ \mathrm {MeV} \\{\ce {_8^{16}O + _2^4He -&gt; _{10}^{20}Ne + \gamma}}&amp;E=4.73\ \mathrm {MeV} \\{\ce {_{10}^{20}Ne + _2^4He -&gt; _{12}^{24}Mg + \gamma}}&amp;E=9.32\ \mathrm {MeV} \\{\ce {_{12}^{24}Mg + _2^4He -&gt; _{14}^{28}Si + \gamma}}&amp;E=9.98\ \mathrm {MeV} \\{\ce {_{14}^{28}Si + _2^4He -&gt; _{16}^{32}S + \gamma}}&amp;E=6.95\ \mathrm {MeV} \\{\ce {_{16}^{32}S + _2^4He -&gt; _{18}^{36}Ar + \gamma}}&amp;E=6.64\ \mathrm {MeV} \\{\ce {_{18}^{36}Ar + _2^4He -&gt; _{20}^{40}Ca + \gamma}}&amp;E=7.04\ \mathrm {MeV} \\{\ce {_{20}^{40}Ca + _2^4He -&gt; _{22}^{44}Ti + \gamma}}&amp;E=5.13\ \mathrm {MeV} \\{\ce {_{22}^{44}Ti + _2^4He -&gt; _{24}^{48}Cr + \gamma}}&amp;E=7.70\ \mathrm {MeV} \\{\ce {_{24}^{48}Cr + _2^4He -&gt; _{26}^{52}Fe + \gamma}}&amp;E=7.94\ \mathrm {MeV} \\{\ce {_{26}^{52}Fe + _2^4He -&gt; _{28}^{56}Ni + \gamma}}&amp;E=8.00\ \mathrm {MeV} \end{array}}}"/>
          <p:cNvSpPr>
            <a:spLocks noChangeAspect="1" noChangeArrowheads="1"/>
          </p:cNvSpPr>
          <p:nvPr/>
        </p:nvSpPr>
        <p:spPr bwMode="auto">
          <a:xfrm>
            <a:off x="4552950" y="26955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5" name="AutoShape 6" descr="{\displaystyle {\begin{array}{ll}{\ce {_6^{12}C + _2^4He -&gt; _{8}^{16}O + \gamma}}&amp;E=7.16\ \mathrm {MeV} \\{\ce {_8^{16}O + _2^4He -&gt; _{10}^{20}Ne + \gamma}}&amp;E=4.73\ \mathrm {MeV} \\{\ce {_{10}^{20}Ne + _2^4He -&gt; _{12}^{24}Mg + \gamma}}&amp;E=9.32\ \mathrm {MeV} \\{\ce {_{12}^{24}Mg + _2^4He -&gt; _{14}^{28}Si + \gamma}}&amp;E=9.98\ \mathrm {MeV} \\{\ce {_{14}^{28}Si + _2^4He -&gt; _{16}^{32}S + \gamma}}&amp;E=6.95\ \mathrm {MeV} \\{\ce {_{16}^{32}S + _2^4He -&gt; _{18}^{36}Ar + \gamma}}&amp;E=6.64\ \mathrm {MeV} \\{\ce {_{18}^{36}Ar + _2^4He -&gt; _{20}^{40}Ca + \gamma}}&amp;E=7.04\ \mathrm {MeV} \\{\ce {_{20}^{40}Ca + _2^4He -&gt; _{22}^{44}Ti + \gamma}}&amp;E=5.13\ \mathrm {MeV} \\{\ce {_{22}^{44}Ti + _2^4He -&gt; _{24}^{48}Cr + \gamma}}&amp;E=7.70\ \mathrm {MeV} \\{\ce {_{24}^{48}Cr + _2^4He -&gt; _{26}^{52}Fe + \gamma}}&amp;E=7.94\ \mathrm {MeV} \\{\ce {_{26}^{52}Fe + _2^4He -&gt; _{28}^{56}Ni + \gamma}}&amp;E=8.00\ \mathrm {MeV} \end{array}}}"/>
          <p:cNvSpPr>
            <a:spLocks noChangeAspect="1" noChangeArrowheads="1"/>
          </p:cNvSpPr>
          <p:nvPr/>
        </p:nvSpPr>
        <p:spPr bwMode="auto">
          <a:xfrm>
            <a:off x="7505700" y="2295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3796" name="Picture 10" descr="File:Binding energy curve - common isotopes.sv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8088" y="1871663"/>
            <a:ext cx="6665912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2" descr="1024px-SolarSystemAbundanc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9638" y="2965450"/>
            <a:ext cx="5589587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13"/>
          <p:cNvSpPr txBox="1">
            <a:spLocks noChangeArrowheads="1"/>
          </p:cNvSpPr>
          <p:nvPr/>
        </p:nvSpPr>
        <p:spPr bwMode="auto">
          <a:xfrm>
            <a:off x="327025" y="727075"/>
            <a:ext cx="3333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Binding E /nucleon maximum at Fe</a:t>
            </a:r>
          </a:p>
        </p:txBody>
      </p:sp>
      <p:sp>
        <p:nvSpPr>
          <p:cNvPr id="33799" name="Text Box 14"/>
          <p:cNvSpPr txBox="1">
            <a:spLocks noChangeArrowheads="1"/>
          </p:cNvSpPr>
          <p:nvPr/>
        </p:nvSpPr>
        <p:spPr bwMode="auto">
          <a:xfrm>
            <a:off x="327025" y="1057275"/>
            <a:ext cx="3182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 &lt; M</a:t>
            </a:r>
            <a:r>
              <a:rPr lang="en-US" baseline="-25000"/>
              <a:t>Fe </a:t>
            </a:r>
            <a:r>
              <a:rPr lang="en-US"/>
              <a:t>: Fusion releases energy</a:t>
            </a:r>
          </a:p>
        </p:txBody>
      </p:sp>
      <p:sp>
        <p:nvSpPr>
          <p:cNvPr id="33800" name="Text Box 15"/>
          <p:cNvSpPr txBox="1">
            <a:spLocks noChangeArrowheads="1"/>
          </p:cNvSpPr>
          <p:nvPr/>
        </p:nvSpPr>
        <p:spPr bwMode="auto">
          <a:xfrm>
            <a:off x="327025" y="1400175"/>
            <a:ext cx="314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 &gt; M</a:t>
            </a:r>
            <a:r>
              <a:rPr lang="en-US" baseline="-25000"/>
              <a:t>Fe </a:t>
            </a:r>
            <a:r>
              <a:rPr lang="en-US"/>
              <a:t>: Fusion requires energy</a:t>
            </a:r>
          </a:p>
        </p:txBody>
      </p:sp>
      <p:sp>
        <p:nvSpPr>
          <p:cNvPr id="33801" name="Text Box 19"/>
          <p:cNvSpPr txBox="1">
            <a:spLocks noChangeArrowheads="1"/>
          </p:cNvSpPr>
          <p:nvPr/>
        </p:nvSpPr>
        <p:spPr bwMode="auto">
          <a:xfrm>
            <a:off x="8467725" y="5246688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[13]</a:t>
            </a:r>
          </a:p>
        </p:txBody>
      </p:sp>
      <p:sp>
        <p:nvSpPr>
          <p:cNvPr id="33802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AAC51E2-A290-4207-878F-8A2B0045C270}" type="slidenum">
              <a:rPr lang="en-US" sz="1000">
                <a:solidFill>
                  <a:schemeClr val="bg1"/>
                </a:solidFill>
              </a:rPr>
              <a:pPr algn="r"/>
              <a:t>12</a:t>
            </a:fld>
            <a:endParaRPr lang="en-US" sz="1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7D7A235-EAD9-4349-9FEC-242E44F0BDFE}" type="slidenum">
              <a:rPr lang="en-US" sz="1000">
                <a:solidFill>
                  <a:schemeClr val="bg1"/>
                </a:solidFill>
              </a:rPr>
              <a:pPr algn="r"/>
              <a:t>13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s-, r-, p-process</a:t>
            </a:r>
            <a:endParaRPr lang="de-DE" smtClean="0"/>
          </a:p>
        </p:txBody>
      </p:sp>
      <p:pic>
        <p:nvPicPr>
          <p:cNvPr id="3584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4975" y="3109913"/>
            <a:ext cx="4713288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4" name="Group 13"/>
          <p:cNvGrpSpPr>
            <a:grpSpLocks/>
          </p:cNvGrpSpPr>
          <p:nvPr/>
        </p:nvGrpSpPr>
        <p:grpSpPr bwMode="auto">
          <a:xfrm>
            <a:off x="171450" y="744538"/>
            <a:ext cx="6645275" cy="4405312"/>
            <a:chOff x="108" y="469"/>
            <a:chExt cx="4186" cy="2775"/>
          </a:xfrm>
        </p:grpSpPr>
        <p:pic>
          <p:nvPicPr>
            <p:cNvPr id="35848" name="Picture 2" descr="D:\Rink\Vorträge\York\Nuclidic_Chart_for_AKRink_V11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" y="469"/>
              <a:ext cx="4114" cy="2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9" name="Line 8"/>
            <p:cNvSpPr>
              <a:spLocks noChangeShapeType="1"/>
            </p:cNvSpPr>
            <p:nvPr/>
          </p:nvSpPr>
          <p:spPr bwMode="auto">
            <a:xfrm>
              <a:off x="108" y="3114"/>
              <a:ext cx="5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5850" name="Line 9"/>
            <p:cNvSpPr>
              <a:spLocks noChangeShapeType="1"/>
            </p:cNvSpPr>
            <p:nvPr/>
          </p:nvSpPr>
          <p:spPr bwMode="auto">
            <a:xfrm flipV="1">
              <a:off x="132" y="2664"/>
              <a:ext cx="0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5851" name="Text Box 10"/>
            <p:cNvSpPr txBox="1">
              <a:spLocks noChangeArrowheads="1"/>
            </p:cNvSpPr>
            <p:nvPr/>
          </p:nvSpPr>
          <p:spPr bwMode="auto">
            <a:xfrm>
              <a:off x="608" y="3032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N</a:t>
              </a:r>
            </a:p>
          </p:txBody>
        </p:sp>
        <p:sp>
          <p:nvSpPr>
            <p:cNvPr id="35852" name="Text Box 11"/>
            <p:cNvSpPr txBox="1">
              <a:spLocks noChangeArrowheads="1"/>
            </p:cNvSpPr>
            <p:nvPr/>
          </p:nvSpPr>
          <p:spPr bwMode="auto">
            <a:xfrm>
              <a:off x="120" y="2562"/>
              <a:ext cx="1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Z</a:t>
              </a:r>
            </a:p>
          </p:txBody>
        </p:sp>
      </p:grpSp>
      <p:pic>
        <p:nvPicPr>
          <p:cNvPr id="35845" name="Picture 13" descr="1024px-Radioactive_decay_mod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2838" y="4711700"/>
            <a:ext cx="1636712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14"/>
          <p:cNvSpPr txBox="1">
            <a:spLocks noChangeArrowheads="1"/>
          </p:cNvSpPr>
          <p:nvPr/>
        </p:nvSpPr>
        <p:spPr bwMode="auto">
          <a:xfrm>
            <a:off x="412750" y="898525"/>
            <a:ext cx="30273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Production of other nuclei via</a:t>
            </a:r>
          </a:p>
          <a:p>
            <a:r>
              <a:rPr lang="en-US"/>
              <a:t> s-, r-, p-process and </a:t>
            </a:r>
            <a:r>
              <a:rPr lang="en-US">
                <a:latin typeface="Symbol" pitchFamily="18" charset="2"/>
              </a:rPr>
              <a:t>a/b</a:t>
            </a:r>
            <a:r>
              <a:rPr lang="en-US"/>
              <a:t>-decay</a:t>
            </a:r>
          </a:p>
        </p:txBody>
      </p:sp>
      <p:sp>
        <p:nvSpPr>
          <p:cNvPr id="35847" name="Text Box 15"/>
          <p:cNvSpPr txBox="1">
            <a:spLocks noChangeArrowheads="1"/>
          </p:cNvSpPr>
          <p:nvPr/>
        </p:nvSpPr>
        <p:spPr bwMode="auto">
          <a:xfrm>
            <a:off x="3883025" y="6269038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[14]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ABE298F-5B6F-48CB-A8A9-E851EC58258B}" type="slidenum">
              <a:rPr lang="en-US" sz="1000">
                <a:solidFill>
                  <a:schemeClr val="bg1"/>
                </a:solidFill>
              </a:rPr>
              <a:pPr algn="r"/>
              <a:t>14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s-process</a:t>
            </a:r>
            <a:endParaRPr lang="de-DE" smtClean="0"/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311150" y="831850"/>
            <a:ext cx="353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Slow neutron-capture process </a:t>
            </a:r>
          </a:p>
        </p:txBody>
      </p:sp>
      <p:pic>
        <p:nvPicPr>
          <p:cNvPr id="37892" name="Picture 2" descr="D:\Miskun\2019\Trips and Conferences\IONAS Seminar\Student seminar from Lizzy\Vortrag2\schema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2150" y="676275"/>
            <a:ext cx="46418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654050" y="2827338"/>
            <a:ext cx="3451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Nucleosynthesis of almost 50% nuclides heavier than Fe</a:t>
            </a:r>
          </a:p>
        </p:txBody>
      </p:sp>
      <p:sp>
        <p:nvSpPr>
          <p:cNvPr id="37894" name="Text Box 11"/>
          <p:cNvSpPr txBox="1">
            <a:spLocks noChangeArrowheads="1"/>
          </p:cNvSpPr>
          <p:nvPr/>
        </p:nvSpPr>
        <p:spPr bwMode="auto">
          <a:xfrm>
            <a:off x="654050" y="1360488"/>
            <a:ext cx="3806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Seed nuclei absorbs n (10</a:t>
            </a:r>
            <a:r>
              <a:rPr lang="en-US" baseline="30000"/>
              <a:t>6</a:t>
            </a:r>
            <a:r>
              <a:rPr lang="en-US"/>
              <a:t> – 10</a:t>
            </a:r>
            <a:r>
              <a:rPr lang="en-US" baseline="30000"/>
              <a:t>11</a:t>
            </a:r>
            <a:r>
              <a:rPr lang="en-US"/>
              <a:t> cm</a:t>
            </a:r>
            <a:r>
              <a:rPr lang="en-US" baseline="30000"/>
              <a:t>-3</a:t>
            </a:r>
            <a:r>
              <a:rPr lang="en-US"/>
              <a:t> )</a:t>
            </a:r>
          </a:p>
        </p:txBody>
      </p:sp>
      <p:sp>
        <p:nvSpPr>
          <p:cNvPr id="37895" name="Text Box 12"/>
          <p:cNvSpPr txBox="1">
            <a:spLocks noChangeArrowheads="1"/>
          </p:cNvSpPr>
          <p:nvPr/>
        </p:nvSpPr>
        <p:spPr bwMode="auto">
          <a:xfrm>
            <a:off x="654050" y="1849438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Unstable new isotopes </a:t>
            </a:r>
            <a:r>
              <a:rPr lang="en-US">
                <a:latin typeface="Symbol" pitchFamily="18" charset="2"/>
              </a:rPr>
              <a:t>b</a:t>
            </a:r>
            <a:r>
              <a:rPr lang="en-US"/>
              <a:t>-decay</a:t>
            </a:r>
          </a:p>
        </p:txBody>
      </p:sp>
      <p:sp>
        <p:nvSpPr>
          <p:cNvPr id="37896" name="Text Box 13"/>
          <p:cNvSpPr txBox="1">
            <a:spLocks noChangeArrowheads="1"/>
          </p:cNvSpPr>
          <p:nvPr/>
        </p:nvSpPr>
        <p:spPr bwMode="auto">
          <a:xfrm>
            <a:off x="654050" y="5029200"/>
            <a:ext cx="3794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Slow: enough time for decay (1000 y)</a:t>
            </a:r>
          </a:p>
        </p:txBody>
      </p:sp>
      <p:sp>
        <p:nvSpPr>
          <p:cNvPr id="37897" name="Text Box 14"/>
          <p:cNvSpPr txBox="1">
            <a:spLocks noChangeArrowheads="1"/>
          </p:cNvSpPr>
          <p:nvPr/>
        </p:nvSpPr>
        <p:spPr bwMode="auto">
          <a:xfrm>
            <a:off x="654050" y="4538663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All branches end in Pb, Bi, Po</a:t>
            </a:r>
          </a:p>
        </p:txBody>
      </p:sp>
      <p:pic>
        <p:nvPicPr>
          <p:cNvPr id="37898" name="Picture 18" descr="1024px-S-R-processes-atomic-mass-201-to-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4563" y="3673475"/>
            <a:ext cx="3584575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Text Box 19"/>
          <p:cNvSpPr txBox="1">
            <a:spLocks noChangeArrowheads="1"/>
          </p:cNvSpPr>
          <p:nvPr/>
        </p:nvSpPr>
        <p:spPr bwMode="auto">
          <a:xfrm>
            <a:off x="654050" y="4049713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Usually occurs in red giants</a:t>
            </a:r>
          </a:p>
        </p:txBody>
      </p:sp>
      <p:sp>
        <p:nvSpPr>
          <p:cNvPr id="37900" name="Text Box 21"/>
          <p:cNvSpPr txBox="1">
            <a:spLocks noChangeArrowheads="1"/>
          </p:cNvSpPr>
          <p:nvPr/>
        </p:nvSpPr>
        <p:spPr bwMode="auto">
          <a:xfrm>
            <a:off x="654050" y="2338388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 capture not hindered by coulomb</a:t>
            </a:r>
          </a:p>
        </p:txBody>
      </p:sp>
      <p:sp>
        <p:nvSpPr>
          <p:cNvPr id="37901" name="Text Box 22"/>
          <p:cNvSpPr txBox="1">
            <a:spLocks noChangeArrowheads="1"/>
          </p:cNvSpPr>
          <p:nvPr/>
        </p:nvSpPr>
        <p:spPr bwMode="auto">
          <a:xfrm>
            <a:off x="654050" y="3560763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Moves along valley of stability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2594C43-8B5D-414B-B3C1-03CE3AE3D67F}" type="slidenum">
              <a:rPr lang="en-US" sz="1000">
                <a:solidFill>
                  <a:schemeClr val="bg1"/>
                </a:solidFill>
              </a:rPr>
              <a:pPr algn="r"/>
              <a:t>15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s-process</a:t>
            </a:r>
            <a:endParaRPr lang="de-DE" smtClean="0"/>
          </a:p>
        </p:txBody>
      </p:sp>
      <p:sp>
        <p:nvSpPr>
          <p:cNvPr id="39939" name="Text Box 7"/>
          <p:cNvSpPr txBox="1">
            <a:spLocks noChangeArrowheads="1"/>
          </p:cNvSpPr>
          <p:nvPr/>
        </p:nvSpPr>
        <p:spPr bwMode="auto">
          <a:xfrm>
            <a:off x="490538" y="3351213"/>
            <a:ext cx="4867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Small neutron velocities v ~ neutron capture </a:t>
            </a:r>
            <a:r>
              <a:rPr lang="de-DE">
                <a:latin typeface="Symbol" pitchFamily="18" charset="2"/>
              </a:rPr>
              <a:t>s</a:t>
            </a:r>
            <a:r>
              <a:rPr lang="de-DE" baseline="30000">
                <a:latin typeface="Symbol" pitchFamily="18" charset="2"/>
              </a:rPr>
              <a:t>-1</a:t>
            </a:r>
            <a:r>
              <a:rPr lang="de-DE"/>
              <a:t> </a:t>
            </a:r>
            <a:endParaRPr lang="en-US"/>
          </a:p>
        </p:txBody>
      </p:sp>
      <p:sp>
        <p:nvSpPr>
          <p:cNvPr id="39940" name="Text Box 16"/>
          <p:cNvSpPr txBox="1">
            <a:spLocks noChangeArrowheads="1"/>
          </p:cNvSpPr>
          <p:nvPr/>
        </p:nvSpPr>
        <p:spPr bwMode="auto">
          <a:xfrm>
            <a:off x="490538" y="1327150"/>
            <a:ext cx="4098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 capture slow </a:t>
            </a:r>
            <a:r>
              <a:rPr lang="de-DE"/>
              <a:t>→ all s-paths unique</a:t>
            </a:r>
            <a:endParaRPr lang="en-US"/>
          </a:p>
        </p:txBody>
      </p:sp>
      <p:sp>
        <p:nvSpPr>
          <p:cNvPr id="39941" name="Text Box 19"/>
          <p:cNvSpPr txBox="1">
            <a:spLocks noChangeArrowheads="1"/>
          </p:cNvSpPr>
          <p:nvPr/>
        </p:nvSpPr>
        <p:spPr bwMode="auto">
          <a:xfrm>
            <a:off x="490538" y="2422525"/>
            <a:ext cx="4325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</a:t>
            </a:r>
            <a:r>
              <a:rPr lang="en-US" baseline="-25000"/>
              <a:t>A,n</a:t>
            </a:r>
            <a:r>
              <a:rPr lang="en-US"/>
              <a:t>: number density of nuclei A or neutron</a:t>
            </a:r>
          </a:p>
          <a:p>
            <a:r>
              <a:rPr lang="en-US"/>
              <a:t>&lt;</a:t>
            </a:r>
            <a:r>
              <a:rPr lang="en-US">
                <a:latin typeface="Symbol" pitchFamily="18" charset="2"/>
              </a:rPr>
              <a:t>s</a:t>
            </a:r>
            <a:r>
              <a:rPr lang="en-US"/>
              <a:t>v&gt;: Maxwell-distr. averaged</a:t>
            </a:r>
          </a:p>
          <a:p>
            <a:r>
              <a:rPr lang="de-DE">
                <a:latin typeface="Symbol" pitchFamily="18" charset="2"/>
              </a:rPr>
              <a:t>l</a:t>
            </a:r>
            <a:r>
              <a:rPr lang="de-DE" baseline="-25000">
                <a:latin typeface="Symbol" pitchFamily="18" charset="2"/>
              </a:rPr>
              <a:t>b</a:t>
            </a:r>
            <a:r>
              <a:rPr lang="de-DE"/>
              <a:t>: beta decay rate</a:t>
            </a:r>
            <a:endParaRPr lang="en-US" baseline="-25000"/>
          </a:p>
        </p:txBody>
      </p:sp>
      <p:pic>
        <p:nvPicPr>
          <p:cNvPr id="39942" name="Picture 20" descr="for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8" y="1765300"/>
            <a:ext cx="42672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17063" y="747713"/>
            <a:ext cx="3397250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4" name="Group 30"/>
          <p:cNvGrpSpPr>
            <a:grpSpLocks/>
          </p:cNvGrpSpPr>
          <p:nvPr/>
        </p:nvGrpSpPr>
        <p:grpSpPr bwMode="auto">
          <a:xfrm>
            <a:off x="490538" y="3790950"/>
            <a:ext cx="4867275" cy="373063"/>
            <a:chOff x="616" y="2249"/>
            <a:chExt cx="3066" cy="235"/>
          </a:xfrm>
        </p:grpSpPr>
        <p:pic>
          <p:nvPicPr>
            <p:cNvPr id="39955" name="Picture 28" descr="form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90" y="2257"/>
              <a:ext cx="891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56" name="Text Box 29"/>
            <p:cNvSpPr txBox="1">
              <a:spLocks noChangeArrowheads="1"/>
            </p:cNvSpPr>
            <p:nvPr/>
          </p:nvSpPr>
          <p:spPr bwMode="auto">
            <a:xfrm>
              <a:off x="616" y="2249"/>
              <a:ext cx="306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Neutron area flux:</a:t>
              </a:r>
            </a:p>
          </p:txBody>
        </p:sp>
      </p:grpSp>
      <p:pic>
        <p:nvPicPr>
          <p:cNvPr id="39945" name="Picture 31" descr="for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538" y="4267200"/>
            <a:ext cx="32464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32" descr="for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0538" y="4730750"/>
            <a:ext cx="24860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7" name="Text Box 33"/>
          <p:cNvSpPr txBox="1">
            <a:spLocks noChangeArrowheads="1"/>
          </p:cNvSpPr>
          <p:nvPr/>
        </p:nvSpPr>
        <p:spPr bwMode="auto">
          <a:xfrm>
            <a:off x="473075" y="5394325"/>
            <a:ext cx="4867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Magic N: shell structure energetically favorable</a:t>
            </a:r>
          </a:p>
        </p:txBody>
      </p:sp>
      <p:pic>
        <p:nvPicPr>
          <p:cNvPr id="39948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49888" y="704850"/>
            <a:ext cx="3476625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Picture 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83225" y="3714750"/>
            <a:ext cx="3440113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0" name="Text Box 33"/>
          <p:cNvSpPr txBox="1">
            <a:spLocks noChangeArrowheads="1"/>
          </p:cNvSpPr>
          <p:nvPr/>
        </p:nvSpPr>
        <p:spPr bwMode="auto">
          <a:xfrm>
            <a:off x="490538" y="5834063"/>
            <a:ext cx="50561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 capture → ↓n-separation energy </a:t>
            </a:r>
          </a:p>
          <a:p>
            <a:r>
              <a:rPr lang="en-US"/>
              <a:t>→ ↓excitation Energy in low level density region→ ↓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/>
              <a:t>n</a:t>
            </a:r>
          </a:p>
        </p:txBody>
      </p:sp>
      <p:grpSp>
        <p:nvGrpSpPr>
          <p:cNvPr id="39951" name="Group 23"/>
          <p:cNvGrpSpPr>
            <a:grpSpLocks/>
          </p:cNvGrpSpPr>
          <p:nvPr/>
        </p:nvGrpSpPr>
        <p:grpSpPr bwMode="auto">
          <a:xfrm>
            <a:off x="9617075" y="3713163"/>
            <a:ext cx="3943350" cy="2614612"/>
            <a:chOff x="941" y="1650"/>
            <a:chExt cx="3391" cy="2234"/>
          </a:xfrm>
        </p:grpSpPr>
        <p:pic>
          <p:nvPicPr>
            <p:cNvPr id="39953" name="Picture 24" descr="neutron_exposure"/>
            <p:cNvPicPr>
              <a:picLocks noChangeAspect="1" noChangeArrowheads="1"/>
            </p:cNvPicPr>
            <p:nvPr/>
          </p:nvPicPr>
          <p:blipFill>
            <a:blip r:embed="rId10"/>
            <a:srcRect l="3346" t="2579" r="8281" b="2321"/>
            <a:stretch>
              <a:fillRect/>
            </a:stretch>
          </p:blipFill>
          <p:spPr bwMode="auto">
            <a:xfrm>
              <a:off x="941" y="1650"/>
              <a:ext cx="3391" cy="2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54" name="Freeform 25"/>
            <p:cNvSpPr>
              <a:spLocks/>
            </p:cNvSpPr>
            <p:nvPr/>
          </p:nvSpPr>
          <p:spPr bwMode="auto">
            <a:xfrm>
              <a:off x="1450" y="1752"/>
              <a:ext cx="2757" cy="1419"/>
            </a:xfrm>
            <a:custGeom>
              <a:avLst/>
              <a:gdLst>
                <a:gd name="T0" fmla="*/ 0 w 3063"/>
                <a:gd name="T1" fmla="*/ 0 h 1576"/>
                <a:gd name="T2" fmla="*/ 27 w 3063"/>
                <a:gd name="T3" fmla="*/ 156 h 1576"/>
                <a:gd name="T4" fmla="*/ 95 w 3063"/>
                <a:gd name="T5" fmla="*/ 316 h 1576"/>
                <a:gd name="T6" fmla="*/ 159 w 3063"/>
                <a:gd name="T7" fmla="*/ 392 h 1576"/>
                <a:gd name="T8" fmla="*/ 235 w 3063"/>
                <a:gd name="T9" fmla="*/ 524 h 1576"/>
                <a:gd name="T10" fmla="*/ 367 w 3063"/>
                <a:gd name="T11" fmla="*/ 648 h 1576"/>
                <a:gd name="T12" fmla="*/ 499 w 3063"/>
                <a:gd name="T13" fmla="*/ 712 h 1576"/>
                <a:gd name="T14" fmla="*/ 575 w 3063"/>
                <a:gd name="T15" fmla="*/ 776 h 1576"/>
                <a:gd name="T16" fmla="*/ 611 w 3063"/>
                <a:gd name="T17" fmla="*/ 920 h 1576"/>
                <a:gd name="T18" fmla="*/ 639 w 3063"/>
                <a:gd name="T19" fmla="*/ 976 h 1576"/>
                <a:gd name="T20" fmla="*/ 727 w 3063"/>
                <a:gd name="T21" fmla="*/ 1024 h 1576"/>
                <a:gd name="T22" fmla="*/ 939 w 3063"/>
                <a:gd name="T23" fmla="*/ 1060 h 1576"/>
                <a:gd name="T24" fmla="*/ 1151 w 3063"/>
                <a:gd name="T25" fmla="*/ 1076 h 1576"/>
                <a:gd name="T26" fmla="*/ 1267 w 3063"/>
                <a:gd name="T27" fmla="*/ 1100 h 1576"/>
                <a:gd name="T28" fmla="*/ 1591 w 3063"/>
                <a:gd name="T29" fmla="*/ 1144 h 1576"/>
                <a:gd name="T30" fmla="*/ 1619 w 3063"/>
                <a:gd name="T31" fmla="*/ 1152 h 1576"/>
                <a:gd name="T32" fmla="*/ 1671 w 3063"/>
                <a:gd name="T33" fmla="*/ 1332 h 1576"/>
                <a:gd name="T34" fmla="*/ 1755 w 3063"/>
                <a:gd name="T35" fmla="*/ 1352 h 1576"/>
                <a:gd name="T36" fmla="*/ 2091 w 3063"/>
                <a:gd name="T37" fmla="*/ 1368 h 1576"/>
                <a:gd name="T38" fmla="*/ 2451 w 3063"/>
                <a:gd name="T39" fmla="*/ 1392 h 1576"/>
                <a:gd name="T40" fmla="*/ 2791 w 3063"/>
                <a:gd name="T41" fmla="*/ 1420 h 1576"/>
                <a:gd name="T42" fmla="*/ 2995 w 3063"/>
                <a:gd name="T43" fmla="*/ 1408 h 1576"/>
                <a:gd name="T44" fmla="*/ 3023 w 3063"/>
                <a:gd name="T45" fmla="*/ 1268 h 1576"/>
                <a:gd name="T46" fmla="*/ 3063 w 3063"/>
                <a:gd name="T47" fmla="*/ 1576 h 15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63"/>
                <a:gd name="T73" fmla="*/ 0 h 1576"/>
                <a:gd name="T74" fmla="*/ 3063 w 3063"/>
                <a:gd name="T75" fmla="*/ 1576 h 15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63" h="1576">
                  <a:moveTo>
                    <a:pt x="0" y="0"/>
                  </a:moveTo>
                  <a:lnTo>
                    <a:pt x="27" y="156"/>
                  </a:lnTo>
                  <a:lnTo>
                    <a:pt x="95" y="316"/>
                  </a:lnTo>
                  <a:lnTo>
                    <a:pt x="159" y="392"/>
                  </a:lnTo>
                  <a:lnTo>
                    <a:pt x="235" y="524"/>
                  </a:lnTo>
                  <a:lnTo>
                    <a:pt x="367" y="648"/>
                  </a:lnTo>
                  <a:lnTo>
                    <a:pt x="499" y="712"/>
                  </a:lnTo>
                  <a:lnTo>
                    <a:pt x="575" y="776"/>
                  </a:lnTo>
                  <a:lnTo>
                    <a:pt x="611" y="920"/>
                  </a:lnTo>
                  <a:lnTo>
                    <a:pt x="639" y="976"/>
                  </a:lnTo>
                  <a:lnTo>
                    <a:pt x="727" y="1024"/>
                  </a:lnTo>
                  <a:lnTo>
                    <a:pt x="939" y="1060"/>
                  </a:lnTo>
                  <a:lnTo>
                    <a:pt x="1151" y="1076"/>
                  </a:lnTo>
                  <a:lnTo>
                    <a:pt x="1267" y="1100"/>
                  </a:lnTo>
                  <a:lnTo>
                    <a:pt x="1591" y="1144"/>
                  </a:lnTo>
                  <a:lnTo>
                    <a:pt x="1619" y="1152"/>
                  </a:lnTo>
                  <a:lnTo>
                    <a:pt x="1671" y="1332"/>
                  </a:lnTo>
                  <a:lnTo>
                    <a:pt x="1755" y="1352"/>
                  </a:lnTo>
                  <a:lnTo>
                    <a:pt x="2091" y="1368"/>
                  </a:lnTo>
                  <a:lnTo>
                    <a:pt x="2451" y="1392"/>
                  </a:lnTo>
                  <a:lnTo>
                    <a:pt x="2791" y="1420"/>
                  </a:lnTo>
                  <a:lnTo>
                    <a:pt x="2995" y="1408"/>
                  </a:lnTo>
                  <a:lnTo>
                    <a:pt x="3023" y="1268"/>
                  </a:lnTo>
                  <a:lnTo>
                    <a:pt x="3063" y="1576"/>
                  </a:ln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9952" name="Text Box 5"/>
          <p:cNvSpPr txBox="1">
            <a:spLocks noChangeArrowheads="1"/>
          </p:cNvSpPr>
          <p:nvPr/>
        </p:nvSpPr>
        <p:spPr bwMode="auto">
          <a:xfrm>
            <a:off x="293688" y="735013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Abundance and n capture rates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327655B-EAF0-4C17-896C-55F083DB85CA}" type="slidenum">
              <a:rPr lang="en-US" sz="1000">
                <a:solidFill>
                  <a:schemeClr val="bg1"/>
                </a:solidFill>
              </a:rPr>
              <a:pPr algn="r"/>
              <a:t>16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s-process</a:t>
            </a:r>
          </a:p>
        </p:txBody>
      </p:sp>
      <p:sp>
        <p:nvSpPr>
          <p:cNvPr id="41987" name="Rectangle 21"/>
          <p:cNvSpPr>
            <a:spLocks noChangeArrowheads="1"/>
          </p:cNvSpPr>
          <p:nvPr/>
        </p:nvSpPr>
        <p:spPr bwMode="auto">
          <a:xfrm>
            <a:off x="187325" y="993775"/>
            <a:ext cx="212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800" b="1"/>
              <a:t>Branching points </a:t>
            </a:r>
          </a:p>
        </p:txBody>
      </p:sp>
      <p:sp>
        <p:nvSpPr>
          <p:cNvPr id="41988" name="Rectangle 22"/>
          <p:cNvSpPr>
            <a:spLocks noChangeArrowheads="1"/>
          </p:cNvSpPr>
          <p:nvPr/>
        </p:nvSpPr>
        <p:spPr bwMode="auto">
          <a:xfrm>
            <a:off x="688975" y="1644650"/>
            <a:ext cx="3568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Same timescale: N capture ~ </a:t>
            </a:r>
            <a:r>
              <a:rPr lang="en-US">
                <a:latin typeface="Symbol" pitchFamily="18" charset="2"/>
              </a:rPr>
              <a:t>b</a:t>
            </a:r>
            <a:r>
              <a:rPr lang="en-US"/>
              <a:t> decay</a:t>
            </a:r>
          </a:p>
        </p:txBody>
      </p:sp>
      <p:sp>
        <p:nvSpPr>
          <p:cNvPr id="41989" name="Rectangle 24"/>
          <p:cNvSpPr>
            <a:spLocks noChangeArrowheads="1"/>
          </p:cNvSpPr>
          <p:nvPr/>
        </p:nvSpPr>
        <p:spPr bwMode="auto">
          <a:xfrm>
            <a:off x="688975" y="2168525"/>
            <a:ext cx="1606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Branching ratio:</a:t>
            </a:r>
          </a:p>
        </p:txBody>
      </p:sp>
      <p:pic>
        <p:nvPicPr>
          <p:cNvPr id="41990" name="Picture 25" descr="for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0638" y="2692400"/>
            <a:ext cx="22352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4713" y="984250"/>
            <a:ext cx="4297362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2" name="Text Box 27"/>
          <p:cNvSpPr txBox="1">
            <a:spLocks noChangeArrowheads="1"/>
          </p:cNvSpPr>
          <p:nvPr/>
        </p:nvSpPr>
        <p:spPr bwMode="auto">
          <a:xfrm>
            <a:off x="8705850" y="3248025"/>
            <a:ext cx="438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[16]</a:t>
            </a:r>
          </a:p>
        </p:txBody>
      </p:sp>
      <p:sp>
        <p:nvSpPr>
          <p:cNvPr id="41993" name="Rectangle 28"/>
          <p:cNvSpPr>
            <a:spLocks noChangeArrowheads="1"/>
          </p:cNvSpPr>
          <p:nvPr/>
        </p:nvSpPr>
        <p:spPr bwMode="auto">
          <a:xfrm>
            <a:off x="688975" y="3349625"/>
            <a:ext cx="2916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>
                <a:latin typeface="Symbol" pitchFamily="18" charset="2"/>
              </a:rPr>
              <a:t>l</a:t>
            </a:r>
            <a:r>
              <a:rPr lang="en-US"/>
              <a:t>: reaction rate, </a:t>
            </a:r>
            <a:r>
              <a:rPr lang="en-US">
                <a:latin typeface="Symbol" pitchFamily="18" charset="2"/>
              </a:rPr>
              <a:t>t</a:t>
            </a:r>
            <a:r>
              <a:rPr lang="en-US" baseline="-25000">
                <a:latin typeface="Symbol" pitchFamily="18" charset="2"/>
              </a:rPr>
              <a:t>b</a:t>
            </a:r>
            <a:r>
              <a:rPr lang="en-US"/>
              <a:t>: decay time</a:t>
            </a:r>
          </a:p>
        </p:txBody>
      </p:sp>
      <p:sp>
        <p:nvSpPr>
          <p:cNvPr id="41994" name="Rectangle 29"/>
          <p:cNvSpPr>
            <a:spLocks noChangeArrowheads="1"/>
          </p:cNvSpPr>
          <p:nvPr/>
        </p:nvSpPr>
        <p:spPr bwMode="auto">
          <a:xfrm>
            <a:off x="688975" y="4398963"/>
            <a:ext cx="4013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Determines</a:t>
            </a:r>
          </a:p>
          <a:p>
            <a:r>
              <a:rPr lang="en-US"/>
              <a:t>→  Neutron flux, temperature and density</a:t>
            </a:r>
          </a:p>
          <a:p>
            <a:r>
              <a:rPr lang="en-US"/>
              <a:t>during s-process</a:t>
            </a:r>
          </a:p>
        </p:txBody>
      </p:sp>
      <p:pic>
        <p:nvPicPr>
          <p:cNvPr id="41995" name="Picture 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129088"/>
            <a:ext cx="39497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6" name="Text Box 32"/>
          <p:cNvSpPr txBox="1">
            <a:spLocks noChangeArrowheads="1"/>
          </p:cNvSpPr>
          <p:nvPr/>
        </p:nvSpPr>
        <p:spPr bwMode="auto">
          <a:xfrm>
            <a:off x="8705850" y="5897563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[17]</a:t>
            </a:r>
          </a:p>
        </p:txBody>
      </p:sp>
      <p:sp>
        <p:nvSpPr>
          <p:cNvPr id="41997" name="Rectangle 33"/>
          <p:cNvSpPr>
            <a:spLocks noChangeArrowheads="1"/>
          </p:cNvSpPr>
          <p:nvPr/>
        </p:nvSpPr>
        <p:spPr bwMode="auto">
          <a:xfrm>
            <a:off x="688975" y="3873500"/>
            <a:ext cx="3744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If Isotope shielded by stable nuclei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CF9A702-1AF5-41A4-AAE4-B3F18671C0E6}" type="slidenum">
              <a:rPr lang="en-US" sz="1000">
                <a:solidFill>
                  <a:schemeClr val="bg1"/>
                </a:solidFill>
              </a:rPr>
              <a:pPr algn="r"/>
              <a:t>17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40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r-process</a:t>
            </a:r>
            <a:endParaRPr lang="de-DE" smtClean="0"/>
          </a:p>
        </p:txBody>
      </p:sp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374650" y="831850"/>
            <a:ext cx="363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Rapid neutron-capture process </a:t>
            </a:r>
          </a:p>
        </p:txBody>
      </p:sp>
      <p:sp>
        <p:nvSpPr>
          <p:cNvPr id="44036" name="Text Box 11"/>
          <p:cNvSpPr txBox="1">
            <a:spLocks noChangeArrowheads="1"/>
          </p:cNvSpPr>
          <p:nvPr/>
        </p:nvSpPr>
        <p:spPr bwMode="auto">
          <a:xfrm>
            <a:off x="636588" y="1360488"/>
            <a:ext cx="4289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Seed nuclei absorbs n (10</a:t>
            </a:r>
            <a:r>
              <a:rPr lang="en-US" baseline="30000"/>
              <a:t>28</a:t>
            </a:r>
            <a:r>
              <a:rPr lang="en-US"/>
              <a:t> cm</a:t>
            </a:r>
            <a:r>
              <a:rPr lang="en-US" baseline="30000"/>
              <a:t>-3</a:t>
            </a:r>
            <a:r>
              <a:rPr lang="en-US"/>
              <a:t>, 10</a:t>
            </a:r>
            <a:r>
              <a:rPr lang="en-US" baseline="30000"/>
              <a:t>9 </a:t>
            </a:r>
            <a:r>
              <a:rPr lang="en-US"/>
              <a:t>K), </a:t>
            </a:r>
          </a:p>
          <a:p>
            <a:r>
              <a:rPr lang="en-US"/>
              <a:t>→ almost 1 g/cm</a:t>
            </a:r>
            <a:r>
              <a:rPr lang="en-US" baseline="30000"/>
              <a:t>-3</a:t>
            </a:r>
            <a:r>
              <a:rPr lang="en-US"/>
              <a:t>, 100 captures / s</a:t>
            </a:r>
          </a:p>
        </p:txBody>
      </p:sp>
      <p:sp>
        <p:nvSpPr>
          <p:cNvPr id="44037" name="Text Box 11"/>
          <p:cNvSpPr txBox="1">
            <a:spLocks noChangeArrowheads="1"/>
          </p:cNvSpPr>
          <p:nvPr/>
        </p:nvSpPr>
        <p:spPr bwMode="auto">
          <a:xfrm>
            <a:off x="636588" y="3486150"/>
            <a:ext cx="3806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 core collapse supernova, neutron star mergers, thermonuclear weapons</a:t>
            </a:r>
            <a:endParaRPr lang="en-US" baseline="30000"/>
          </a:p>
        </p:txBody>
      </p:sp>
      <p:sp>
        <p:nvSpPr>
          <p:cNvPr id="44038" name="Text Box 11"/>
          <p:cNvSpPr txBox="1">
            <a:spLocks noChangeArrowheads="1"/>
          </p:cNvSpPr>
          <p:nvPr/>
        </p:nvSpPr>
        <p:spPr bwMode="auto">
          <a:xfrm>
            <a:off x="636588" y="4202113"/>
            <a:ext cx="3806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Generates heavy, n rich nuclides</a:t>
            </a:r>
            <a:endParaRPr lang="en-US" baseline="30000"/>
          </a:p>
        </p:txBody>
      </p:sp>
      <p:sp>
        <p:nvSpPr>
          <p:cNvPr id="44039" name="Text Box 10"/>
          <p:cNvSpPr txBox="1">
            <a:spLocks noChangeArrowheads="1"/>
          </p:cNvSpPr>
          <p:nvPr/>
        </p:nvSpPr>
        <p:spPr bwMode="auto">
          <a:xfrm>
            <a:off x="636588" y="4672013"/>
            <a:ext cx="3451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Nucleosynthesis of almost 50% nuclides heavier than Fe</a:t>
            </a:r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636588" y="3016250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Along neutron drip line</a:t>
            </a:r>
          </a:p>
        </p:txBody>
      </p:sp>
      <p:pic>
        <p:nvPicPr>
          <p:cNvPr id="440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290888"/>
            <a:ext cx="3840163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6113" y="3357563"/>
            <a:ext cx="169703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3" name="Text Box 10"/>
          <p:cNvSpPr txBox="1">
            <a:spLocks noChangeArrowheads="1"/>
          </p:cNvSpPr>
          <p:nvPr/>
        </p:nvSpPr>
        <p:spPr bwMode="auto">
          <a:xfrm>
            <a:off x="636588" y="5387975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Abundance: natural – s-process</a:t>
            </a:r>
          </a:p>
        </p:txBody>
      </p:sp>
      <p:pic>
        <p:nvPicPr>
          <p:cNvPr id="44044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7275" y="835025"/>
            <a:ext cx="4276725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5" name="Text Box 11"/>
          <p:cNvSpPr txBox="1">
            <a:spLocks noChangeArrowheads="1"/>
          </p:cNvSpPr>
          <p:nvPr/>
        </p:nvSpPr>
        <p:spPr bwMode="auto">
          <a:xfrm>
            <a:off x="636588" y="2074863"/>
            <a:ext cx="4108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Same mechanic as s-process, but </a:t>
            </a:r>
            <a:r>
              <a:rPr lang="en-US">
                <a:latin typeface="Symbol" pitchFamily="18" charset="2"/>
              </a:rPr>
              <a:t>l</a:t>
            </a:r>
            <a:r>
              <a:rPr lang="en-US" baseline="-25000">
                <a:latin typeface="Symbol" pitchFamily="18" charset="2"/>
              </a:rPr>
              <a:t>b</a:t>
            </a:r>
            <a:r>
              <a:rPr lang="en-US">
                <a:latin typeface="Symbol" pitchFamily="18" charset="2"/>
              </a:rPr>
              <a:t>≪l</a:t>
            </a:r>
            <a:r>
              <a:rPr lang="en-US" baseline="-25000"/>
              <a:t>n</a:t>
            </a:r>
          </a:p>
        </p:txBody>
      </p:sp>
      <p:sp>
        <p:nvSpPr>
          <p:cNvPr id="44046" name="Text Box 10"/>
          <p:cNvSpPr txBox="1">
            <a:spLocks noChangeArrowheads="1"/>
          </p:cNvSpPr>
          <p:nvPr/>
        </p:nvSpPr>
        <p:spPr bwMode="auto">
          <a:xfrm>
            <a:off x="636588" y="2544763"/>
            <a:ext cx="3451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Timescale </a:t>
            </a:r>
            <a:r>
              <a:rPr lang="de-DE"/>
              <a:t>0.5 – 30 seconds</a:t>
            </a:r>
            <a:endParaRPr lang="en-US"/>
          </a:p>
        </p:txBody>
      </p:sp>
      <p:sp>
        <p:nvSpPr>
          <p:cNvPr id="44047" name="Textfeld 1"/>
          <p:cNvSpPr txBox="1">
            <a:spLocks noChangeArrowheads="1"/>
          </p:cNvSpPr>
          <p:nvPr/>
        </p:nvSpPr>
        <p:spPr bwMode="auto">
          <a:xfrm>
            <a:off x="8593138" y="6205538"/>
            <a:ext cx="5762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B1D5016-C320-4A0B-B127-AD756368D055}" type="slidenum">
              <a:rPr lang="en-US" sz="1000">
                <a:solidFill>
                  <a:schemeClr val="bg1"/>
                </a:solidFill>
              </a:rPr>
              <a:pPr algn="r"/>
              <a:t>18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60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r-process</a:t>
            </a:r>
            <a:endParaRPr lang="de-DE" smtClean="0"/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311150" y="831850"/>
            <a:ext cx="346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Neutron capture limitation</a:t>
            </a:r>
          </a:p>
        </p:txBody>
      </p:sp>
      <p:sp>
        <p:nvSpPr>
          <p:cNvPr id="46084" name="Text Box 11"/>
          <p:cNvSpPr txBox="1">
            <a:spLocks noChangeArrowheads="1"/>
          </p:cNvSpPr>
          <p:nvPr/>
        </p:nvSpPr>
        <p:spPr bwMode="auto">
          <a:xfrm>
            <a:off x="636588" y="1247775"/>
            <a:ext cx="2944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Neutron drip line:</a:t>
            </a:r>
          </a:p>
        </p:txBody>
      </p:sp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1220788"/>
            <a:ext cx="4405313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 Box 11"/>
          <p:cNvSpPr txBox="1">
            <a:spLocks noChangeArrowheads="1"/>
          </p:cNvSpPr>
          <p:nvPr/>
        </p:nvSpPr>
        <p:spPr bwMode="auto">
          <a:xfrm>
            <a:off x="1058863" y="1633538"/>
            <a:ext cx="2662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Separation Energy S</a:t>
            </a:r>
            <a:r>
              <a:rPr lang="en-US" baseline="-25000"/>
              <a:t>n</a:t>
            </a:r>
            <a:r>
              <a:rPr lang="en-US"/>
              <a:t>=0</a:t>
            </a:r>
            <a:endParaRPr lang="en-US" baseline="-25000"/>
          </a:p>
        </p:txBody>
      </p:sp>
      <p:sp>
        <p:nvSpPr>
          <p:cNvPr id="46087" name="Text Box 11"/>
          <p:cNvSpPr txBox="1">
            <a:spLocks noChangeArrowheads="1"/>
          </p:cNvSpPr>
          <p:nvPr/>
        </p:nvSpPr>
        <p:spPr bwMode="auto">
          <a:xfrm>
            <a:off x="698500" y="2019300"/>
            <a:ext cx="2944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Photodissociation</a:t>
            </a:r>
          </a:p>
        </p:txBody>
      </p:sp>
      <p:sp>
        <p:nvSpPr>
          <p:cNvPr id="46088" name="Text Box 11"/>
          <p:cNvSpPr txBox="1">
            <a:spLocks noChangeArrowheads="1"/>
          </p:cNvSpPr>
          <p:nvPr/>
        </p:nvSpPr>
        <p:spPr bwMode="auto">
          <a:xfrm>
            <a:off x="1058863" y="2405063"/>
            <a:ext cx="1689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 hot plasma</a:t>
            </a:r>
          </a:p>
        </p:txBody>
      </p:sp>
      <p:sp>
        <p:nvSpPr>
          <p:cNvPr id="46089" name="Text Box 11"/>
          <p:cNvSpPr txBox="1">
            <a:spLocks noChangeArrowheads="1"/>
          </p:cNvSpPr>
          <p:nvPr/>
        </p:nvSpPr>
        <p:spPr bwMode="auto">
          <a:xfrm>
            <a:off x="1058863" y="2790825"/>
            <a:ext cx="2767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Photon ejects neutron (</a:t>
            </a:r>
            <a:r>
              <a:rPr lang="en-US">
                <a:latin typeface="Symbol" pitchFamily="18" charset="2"/>
              </a:rPr>
              <a:t>g</a:t>
            </a:r>
            <a:r>
              <a:rPr lang="en-US"/>
              <a:t>,n)</a:t>
            </a:r>
          </a:p>
        </p:txBody>
      </p:sp>
      <p:sp>
        <p:nvSpPr>
          <p:cNvPr id="46090" name="Text Box 11"/>
          <p:cNvSpPr txBox="1">
            <a:spLocks noChangeArrowheads="1"/>
          </p:cNvSpPr>
          <p:nvPr/>
        </p:nvSpPr>
        <p:spPr bwMode="auto">
          <a:xfrm>
            <a:off x="1058863" y="3176588"/>
            <a:ext cx="2732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Equilibrium (</a:t>
            </a:r>
            <a:r>
              <a:rPr lang="en-US">
                <a:latin typeface="Symbol" pitchFamily="18" charset="2"/>
              </a:rPr>
              <a:t>g</a:t>
            </a:r>
            <a:r>
              <a:rPr lang="en-US"/>
              <a:t>,n) ↔ (n,</a:t>
            </a:r>
            <a:r>
              <a:rPr lang="en-US">
                <a:latin typeface="Symbol" pitchFamily="18" charset="2"/>
              </a:rPr>
              <a:t>g</a:t>
            </a:r>
            <a:r>
              <a:rPr lang="en-US"/>
              <a:t>)</a:t>
            </a:r>
          </a:p>
        </p:txBody>
      </p:sp>
      <p:pic>
        <p:nvPicPr>
          <p:cNvPr id="46091" name="Picture 23" descr="for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8863" y="3562350"/>
            <a:ext cx="30908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092" name="Group 25"/>
          <p:cNvGrpSpPr>
            <a:grpSpLocks/>
          </p:cNvGrpSpPr>
          <p:nvPr/>
        </p:nvGrpSpPr>
        <p:grpSpPr bwMode="auto">
          <a:xfrm>
            <a:off x="1058863" y="4079875"/>
            <a:ext cx="2695575" cy="379413"/>
            <a:chOff x="667" y="2570"/>
            <a:chExt cx="1698" cy="239"/>
          </a:xfrm>
        </p:grpSpPr>
        <p:pic>
          <p:nvPicPr>
            <p:cNvPr id="46099" name="Picture 22" descr="form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54" y="2582"/>
              <a:ext cx="911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0" name="Picture 24" descr="form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7" y="2570"/>
              <a:ext cx="485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093" name="Text Box 11"/>
          <p:cNvSpPr txBox="1">
            <a:spLocks noChangeArrowheads="1"/>
          </p:cNvSpPr>
          <p:nvPr/>
        </p:nvSpPr>
        <p:spPr bwMode="auto">
          <a:xfrm>
            <a:off x="725488" y="4508500"/>
            <a:ext cx="2944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Waiting Point</a:t>
            </a:r>
          </a:p>
        </p:txBody>
      </p:sp>
      <p:sp>
        <p:nvSpPr>
          <p:cNvPr id="46094" name="Text Box 11"/>
          <p:cNvSpPr txBox="1">
            <a:spLocks noChangeArrowheads="1"/>
          </p:cNvSpPr>
          <p:nvPr/>
        </p:nvSpPr>
        <p:spPr bwMode="auto">
          <a:xfrm>
            <a:off x="1036638" y="4894263"/>
            <a:ext cx="2538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At dripline or equilibrium</a:t>
            </a:r>
          </a:p>
        </p:txBody>
      </p:sp>
      <p:sp>
        <p:nvSpPr>
          <p:cNvPr id="46095" name="Text Box 11"/>
          <p:cNvSpPr txBox="1">
            <a:spLocks noChangeArrowheads="1"/>
          </p:cNvSpPr>
          <p:nvPr/>
        </p:nvSpPr>
        <p:spPr bwMode="auto">
          <a:xfrm>
            <a:off x="1036638" y="5280025"/>
            <a:ext cx="2090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Wait for </a:t>
            </a:r>
            <a:r>
              <a:rPr lang="en-US">
                <a:latin typeface="Symbol" pitchFamily="18" charset="2"/>
              </a:rPr>
              <a:t>b</a:t>
            </a:r>
            <a:r>
              <a:rPr lang="en-US"/>
              <a:t> decay</a:t>
            </a:r>
          </a:p>
        </p:txBody>
      </p:sp>
      <p:sp>
        <p:nvSpPr>
          <p:cNvPr id="46096" name="Text Box 11"/>
          <p:cNvSpPr txBox="1">
            <a:spLocks noChangeArrowheads="1"/>
          </p:cNvSpPr>
          <p:nvPr/>
        </p:nvSpPr>
        <p:spPr bwMode="auto">
          <a:xfrm>
            <a:off x="1036638" y="5665788"/>
            <a:ext cx="4246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Abundance maxima N= 50, 82, 126</a:t>
            </a:r>
          </a:p>
        </p:txBody>
      </p:sp>
      <p:sp>
        <p:nvSpPr>
          <p:cNvPr id="46097" name="Text Box 11"/>
          <p:cNvSpPr txBox="1">
            <a:spLocks noChangeArrowheads="1"/>
          </p:cNvSpPr>
          <p:nvPr/>
        </p:nvSpPr>
        <p:spPr bwMode="auto">
          <a:xfrm>
            <a:off x="725488" y="6053138"/>
            <a:ext cx="4867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After T or n flux: freeze out, decay to stability valley</a:t>
            </a:r>
          </a:p>
        </p:txBody>
      </p:sp>
      <p:sp>
        <p:nvSpPr>
          <p:cNvPr id="46098" name="Textfeld 1"/>
          <p:cNvSpPr txBox="1">
            <a:spLocks noChangeArrowheads="1"/>
          </p:cNvSpPr>
          <p:nvPr/>
        </p:nvSpPr>
        <p:spPr bwMode="auto">
          <a:xfrm>
            <a:off x="8675688" y="3798888"/>
            <a:ext cx="5778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r-process: </a:t>
            </a:r>
            <a:r>
              <a:rPr lang="de-DE" smtClean="0"/>
              <a:t>GW170817</a:t>
            </a:r>
            <a:endParaRPr lang="en-US" smtClean="0"/>
          </a:p>
        </p:txBody>
      </p:sp>
      <p:pic>
        <p:nvPicPr>
          <p:cNvPr id="48130" name="Picture 2" descr="D:\Miskun\2019\Trips and Conferences\IONAS Seminar\Literature\Kilon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95400"/>
            <a:ext cx="4278313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800" y="565150"/>
            <a:ext cx="2593975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144C23F-C6FA-4820-8A15-D94AC63E1758}" type="slidenum">
              <a:rPr lang="en-US" sz="1000">
                <a:solidFill>
                  <a:schemeClr val="bg1"/>
                </a:solidFill>
              </a:rPr>
              <a:pPr algn="r"/>
              <a:t>19</a:t>
            </a:fld>
            <a:endParaRPr lang="en-US" sz="1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73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2C0A10-C5EE-436C-A141-400B2EECD98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8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Primordial Nucleosynthesis</a:t>
            </a:r>
          </a:p>
        </p:txBody>
      </p:sp>
      <p:pic>
        <p:nvPicPr>
          <p:cNvPr id="18475" name="Picture 3" descr="D:\Miskun\2019\Trips and Conferences\IONAS Seminar\Student seminar from Lizzy\Vortrag2\UniversumEntwicklung.jpg"/>
          <p:cNvPicPr>
            <a:picLocks noChangeAspect="1" noChangeArrowheads="1"/>
          </p:cNvPicPr>
          <p:nvPr/>
        </p:nvPicPr>
        <p:blipFill>
          <a:blip r:embed="rId3"/>
          <a:srcRect r="24722"/>
          <a:stretch>
            <a:fillRect/>
          </a:stretch>
        </p:blipFill>
        <p:spPr bwMode="auto">
          <a:xfrm>
            <a:off x="255588" y="590550"/>
            <a:ext cx="3113087" cy="58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feld 2"/>
          <p:cNvSpPr txBox="1"/>
          <p:nvPr/>
        </p:nvSpPr>
        <p:spPr>
          <a:xfrm>
            <a:off x="4186238" y="1135063"/>
            <a:ext cx="4578350" cy="1331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Arial"/>
              <a:buChar char="•"/>
              <a:defRPr/>
            </a:pPr>
            <a:r>
              <a:rPr lang="en-US" dirty="0">
                <a:latin typeface="Arial"/>
                <a:cs typeface="Arial"/>
              </a:rPr>
              <a:t>T = 10</a:t>
            </a:r>
            <a:r>
              <a:rPr lang="en-US" baseline="30000" dirty="0">
                <a:latin typeface="Arial"/>
                <a:cs typeface="Arial"/>
              </a:rPr>
              <a:t>25 </a:t>
            </a:r>
            <a:r>
              <a:rPr lang="en-US" dirty="0">
                <a:latin typeface="Arial"/>
                <a:cs typeface="Arial"/>
              </a:rPr>
              <a:t>K, </a:t>
            </a:r>
            <a:endParaRPr lang="en-US" dirty="0">
              <a:cs typeface="Arial"/>
            </a:endParaRPr>
          </a:p>
          <a:p>
            <a:pPr marL="342900" indent="-342900">
              <a:lnSpc>
                <a:spcPct val="125000"/>
              </a:lnSpc>
              <a:buFont typeface="Arial"/>
              <a:buChar char="•"/>
              <a:defRPr/>
            </a:pPr>
            <a:r>
              <a:rPr lang="en-US" dirty="0">
                <a:latin typeface="Arial"/>
                <a:cs typeface="Arial"/>
              </a:rPr>
              <a:t>Quarks anti quarks formation</a:t>
            </a:r>
            <a:r>
              <a:rPr lang="en-US" dirty="0">
                <a:latin typeface="Arial"/>
                <a:cs typeface="+mn-cs"/>
              </a:rPr>
              <a:t/>
            </a:r>
            <a:br>
              <a:rPr lang="en-US" dirty="0">
                <a:latin typeface="Arial"/>
                <a:cs typeface="+mn-cs"/>
              </a:rPr>
            </a:br>
            <a:r>
              <a:rPr lang="en-US" dirty="0">
                <a:latin typeface="Arial"/>
                <a:cs typeface="Arial"/>
              </a:rPr>
              <a:t>T too high for combination </a:t>
            </a:r>
            <a:endParaRPr lang="en-US" dirty="0">
              <a:cs typeface="Arial"/>
            </a:endParaRPr>
          </a:p>
          <a:p>
            <a:pPr>
              <a:lnSpc>
                <a:spcPct val="125000"/>
              </a:lnSpc>
              <a:defRPr/>
            </a:pPr>
            <a:r>
              <a:rPr lang="en-US" dirty="0">
                <a:latin typeface="Arial"/>
                <a:cs typeface="Arial"/>
              </a:rPr>
              <a:t>  → quark gluon plasma </a:t>
            </a:r>
            <a:endParaRPr lang="en-US" dirty="0">
              <a:cs typeface="Arial"/>
            </a:endParaRPr>
          </a:p>
        </p:txBody>
      </p:sp>
      <p:sp>
        <p:nvSpPr>
          <p:cNvPr id="18477" name="Textfeld 3"/>
          <p:cNvSpPr txBox="1">
            <a:spLocks noChangeArrowheads="1"/>
          </p:cNvSpPr>
          <p:nvPr/>
        </p:nvSpPr>
        <p:spPr bwMode="auto">
          <a:xfrm>
            <a:off x="3513138" y="638175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10</a:t>
            </a:r>
            <a:r>
              <a:rPr lang="en-US" sz="2000" baseline="30000">
                <a:solidFill>
                  <a:srgbClr val="000000"/>
                </a:solidFill>
              </a:rPr>
              <a:t>-30</a:t>
            </a:r>
            <a:r>
              <a:rPr lang="en-US" sz="2000" baseline="30000"/>
              <a:t> </a:t>
            </a:r>
            <a:r>
              <a:rPr lang="en-US" sz="2000">
                <a:solidFill>
                  <a:srgbClr val="000000"/>
                </a:solidFill>
              </a:rPr>
              <a:t>s:</a:t>
            </a:r>
            <a:endParaRPr lang="de-DE" sz="2000"/>
          </a:p>
        </p:txBody>
      </p:sp>
      <p:sp>
        <p:nvSpPr>
          <p:cNvPr id="5" name="Textfeld 4"/>
          <p:cNvSpPr txBox="1"/>
          <p:nvPr/>
        </p:nvSpPr>
        <p:spPr>
          <a:xfrm>
            <a:off x="4186238" y="3117850"/>
            <a:ext cx="4457700" cy="984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Arial"/>
              <a:buChar char="•"/>
              <a:defRPr/>
            </a:pPr>
            <a:r>
              <a:rPr lang="en-US" dirty="0">
                <a:latin typeface="Arial"/>
                <a:cs typeface="Arial"/>
              </a:rPr>
              <a:t>T = 10</a:t>
            </a:r>
            <a:r>
              <a:rPr lang="en-US" baseline="30000" dirty="0">
                <a:latin typeface="Arial"/>
                <a:cs typeface="Arial"/>
              </a:rPr>
              <a:t>13 </a:t>
            </a:r>
            <a:r>
              <a:rPr lang="en-US" dirty="0">
                <a:latin typeface="Arial"/>
                <a:cs typeface="Arial"/>
              </a:rPr>
              <a:t>K </a:t>
            </a:r>
            <a:endParaRPr lang="de-DE" dirty="0"/>
          </a:p>
          <a:p>
            <a:pPr marL="342900" indent="-342900">
              <a:lnSpc>
                <a:spcPct val="125000"/>
              </a:lnSpc>
              <a:buFont typeface="Arial"/>
              <a:buChar char="•"/>
              <a:defRPr/>
            </a:pPr>
            <a:r>
              <a:rPr lang="en-US" dirty="0">
                <a:latin typeface="Arial"/>
                <a:cs typeface="Arial"/>
              </a:rPr>
              <a:t>Quarks combine to hadron </a:t>
            </a:r>
            <a:endParaRPr lang="en-US" dirty="0"/>
          </a:p>
          <a:p>
            <a:pPr>
              <a:lnSpc>
                <a:spcPct val="125000"/>
              </a:lnSpc>
              <a:defRPr/>
            </a:pPr>
            <a:r>
              <a:rPr lang="en-US" dirty="0">
                <a:latin typeface="Arial"/>
                <a:cs typeface="Arial"/>
              </a:rPr>
              <a:t>  → proton, neutron pair production</a:t>
            </a:r>
          </a:p>
        </p:txBody>
      </p:sp>
      <p:sp>
        <p:nvSpPr>
          <p:cNvPr id="18479" name="Textfeld 7"/>
          <p:cNvSpPr txBox="1">
            <a:spLocks noChangeArrowheads="1"/>
          </p:cNvSpPr>
          <p:nvPr/>
        </p:nvSpPr>
        <p:spPr bwMode="auto">
          <a:xfrm>
            <a:off x="3513138" y="2573338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10</a:t>
            </a:r>
            <a:r>
              <a:rPr lang="en-US" sz="2000" baseline="30000"/>
              <a:t>-6 </a:t>
            </a:r>
            <a:r>
              <a:rPr lang="en-US" sz="2000"/>
              <a:t>s:</a:t>
            </a:r>
            <a:endParaRPr lang="de-DE" sz="2000"/>
          </a:p>
        </p:txBody>
      </p:sp>
      <p:sp>
        <p:nvSpPr>
          <p:cNvPr id="18480" name="Textfeld 8"/>
          <p:cNvSpPr txBox="1">
            <a:spLocks noChangeArrowheads="1"/>
          </p:cNvSpPr>
          <p:nvPr/>
        </p:nvSpPr>
        <p:spPr bwMode="auto">
          <a:xfrm>
            <a:off x="4186238" y="4602163"/>
            <a:ext cx="44862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T = 10</a:t>
            </a:r>
            <a:r>
              <a:rPr lang="en-US" baseline="30000"/>
              <a:t>12</a:t>
            </a:r>
            <a:r>
              <a:rPr lang="en-US"/>
              <a:t> K</a:t>
            </a:r>
            <a:endParaRPr lang="de-DE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p, n pair production stops, </a:t>
            </a:r>
            <a:endParaRPr lang="de-DE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Free p/n annihilate with antimatter</a:t>
            </a:r>
          </a:p>
        </p:txBody>
      </p:sp>
      <p:sp>
        <p:nvSpPr>
          <p:cNvPr id="18481" name="Textfeld 9"/>
          <p:cNvSpPr txBox="1">
            <a:spLocks noChangeArrowheads="1"/>
          </p:cNvSpPr>
          <p:nvPr/>
        </p:nvSpPr>
        <p:spPr bwMode="auto">
          <a:xfrm>
            <a:off x="3513138" y="4076700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10</a:t>
            </a:r>
            <a:r>
              <a:rPr lang="en-US" sz="2000" baseline="30000"/>
              <a:t>-4 </a:t>
            </a:r>
            <a:r>
              <a:rPr lang="en-US" sz="2000"/>
              <a:t>s</a:t>
            </a:r>
            <a:endParaRPr lang="de-DE" sz="2000"/>
          </a:p>
        </p:txBody>
      </p:sp>
      <p:cxnSp>
        <p:nvCxnSpPr>
          <p:cNvPr id="11" name="Gerade Verbindung mit Pfeil 10"/>
          <p:cNvCxnSpPr/>
          <p:nvPr/>
        </p:nvCxnSpPr>
        <p:spPr>
          <a:xfrm flipH="1">
            <a:off x="3405188" y="3432175"/>
            <a:ext cx="0" cy="215741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8472" name="Object 40"/>
          <p:cNvGraphicFramePr>
            <a:graphicFrameLocks noChangeAspect="1"/>
          </p:cNvGraphicFramePr>
          <p:nvPr/>
        </p:nvGraphicFramePr>
        <p:xfrm>
          <a:off x="1549400" y="1395413"/>
          <a:ext cx="6096000" cy="4067175"/>
        </p:xfrm>
        <a:graphic>
          <a:graphicData uri="http://schemas.openxmlformats.org/presentationml/2006/ole">
            <p:oleObj spid="_x0000_s18472" name="Diagramm" r:id="rId4" imgW="6095898" imgH="4067039" progId="MSGraph.Chart.8">
              <p:embed followColorScheme="full"/>
            </p:oleObj>
          </a:graphicData>
        </a:graphic>
      </p:graphicFrame>
      <p:sp>
        <p:nvSpPr>
          <p:cNvPr id="18483" name="Text Box 13"/>
          <p:cNvSpPr txBox="1">
            <a:spLocks noChangeArrowheads="1"/>
          </p:cNvSpPr>
          <p:nvPr/>
        </p:nvSpPr>
        <p:spPr bwMode="auto">
          <a:xfrm>
            <a:off x="3298825" y="6230938"/>
            <a:ext cx="354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[1]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r-process: </a:t>
            </a:r>
            <a:r>
              <a:rPr lang="de-DE" smtClean="0"/>
              <a:t>GW170817</a:t>
            </a:r>
            <a:endParaRPr lang="en-US" smtClean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5350" y="714375"/>
            <a:ext cx="7362825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0D22D0A-A6AE-4CF2-9398-F443B7C792AA}" type="slidenum">
              <a:rPr lang="en-US" sz="1000">
                <a:solidFill>
                  <a:schemeClr val="bg1"/>
                </a:solidFill>
              </a:rPr>
              <a:pPr algn="r"/>
              <a:t>20</a:t>
            </a:fld>
            <a:endParaRPr lang="en-US" sz="1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C282F14-BD63-479F-A611-E1549533734A}" type="slidenum">
              <a:rPr lang="en-US" sz="1000">
                <a:solidFill>
                  <a:schemeClr val="bg1"/>
                </a:solidFill>
              </a:rPr>
              <a:pPr algn="r"/>
              <a:t>21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01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p-process</a:t>
            </a:r>
            <a:endParaRPr lang="de-DE" smtClean="0"/>
          </a:p>
        </p:txBody>
      </p:sp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374650" y="831850"/>
            <a:ext cx="282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Proton-capture process </a:t>
            </a:r>
          </a:p>
        </p:txBody>
      </p:sp>
      <p:sp>
        <p:nvSpPr>
          <p:cNvPr id="50180" name="Text Box 5"/>
          <p:cNvSpPr txBox="1">
            <a:spLocks noChangeArrowheads="1"/>
          </p:cNvSpPr>
          <p:nvPr/>
        </p:nvSpPr>
        <p:spPr bwMode="auto">
          <a:xfrm>
            <a:off x="771525" y="1301750"/>
            <a:ext cx="3595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Proton capture vs. p-nuclides creation</a:t>
            </a:r>
          </a:p>
        </p:txBody>
      </p:sp>
      <p:grpSp>
        <p:nvGrpSpPr>
          <p:cNvPr id="50181" name="Group 24"/>
          <p:cNvGrpSpPr>
            <a:grpSpLocks/>
          </p:cNvGrpSpPr>
          <p:nvPr/>
        </p:nvGrpSpPr>
        <p:grpSpPr bwMode="auto">
          <a:xfrm>
            <a:off x="5770563" y="979488"/>
            <a:ext cx="2609850" cy="1954212"/>
            <a:chOff x="3152" y="2432"/>
            <a:chExt cx="1523" cy="1104"/>
          </a:xfrm>
        </p:grpSpPr>
        <p:sp>
          <p:nvSpPr>
            <p:cNvPr id="50190" name="Text Box 25"/>
            <p:cNvSpPr txBox="1">
              <a:spLocks noChangeArrowheads="1"/>
            </p:cNvSpPr>
            <p:nvPr/>
          </p:nvSpPr>
          <p:spPr bwMode="auto">
            <a:xfrm>
              <a:off x="4102" y="3300"/>
              <a:ext cx="205" cy="2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r>
                <a:rPr lang="de-DE" b="1">
                  <a:solidFill>
                    <a:schemeClr val="bg1"/>
                  </a:solidFill>
                </a:rPr>
                <a:t>s</a:t>
              </a:r>
            </a:p>
            <a:p>
              <a:pPr algn="ctr" eaLnBrk="0" hangingPunct="0"/>
              <a:endParaRPr lang="de-DE" b="1">
                <a:solidFill>
                  <a:schemeClr val="bg1"/>
                </a:solidFill>
              </a:endParaRPr>
            </a:p>
          </p:txBody>
        </p:sp>
        <p:sp>
          <p:nvSpPr>
            <p:cNvPr id="50191" name="Text Box 26"/>
            <p:cNvSpPr txBox="1">
              <a:spLocks noChangeArrowheads="1"/>
            </p:cNvSpPr>
            <p:nvPr/>
          </p:nvSpPr>
          <p:spPr bwMode="auto">
            <a:xfrm>
              <a:off x="3714" y="2866"/>
              <a:ext cx="205" cy="23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r>
                <a:rPr lang="de-DE" b="1">
                  <a:solidFill>
                    <a:schemeClr val="bg1"/>
                  </a:solidFill>
                </a:rPr>
                <a:t>p</a:t>
              </a:r>
            </a:p>
            <a:p>
              <a:pPr algn="ctr" eaLnBrk="0" hangingPunct="0"/>
              <a:endParaRPr lang="de-DE" b="1">
                <a:solidFill>
                  <a:schemeClr val="bg1"/>
                </a:solidFill>
              </a:endParaRPr>
            </a:p>
          </p:txBody>
        </p:sp>
        <p:sp>
          <p:nvSpPr>
            <p:cNvPr id="50192" name="Text Box 27"/>
            <p:cNvSpPr txBox="1">
              <a:spLocks noChangeArrowheads="1"/>
            </p:cNvSpPr>
            <p:nvPr/>
          </p:nvSpPr>
          <p:spPr bwMode="auto">
            <a:xfrm>
              <a:off x="3326" y="3300"/>
              <a:ext cx="205" cy="2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r>
                <a:rPr lang="de-DE" b="1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50193" name="Text Box 28"/>
            <p:cNvSpPr txBox="1">
              <a:spLocks noChangeArrowheads="1"/>
            </p:cNvSpPr>
            <p:nvPr/>
          </p:nvSpPr>
          <p:spPr bwMode="auto">
            <a:xfrm>
              <a:off x="4470" y="3300"/>
              <a:ext cx="205" cy="23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endParaRPr lang="de-DE" sz="1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50194" name="Text Box 29"/>
            <p:cNvSpPr txBox="1">
              <a:spLocks noChangeArrowheads="1"/>
            </p:cNvSpPr>
            <p:nvPr/>
          </p:nvSpPr>
          <p:spPr bwMode="auto">
            <a:xfrm>
              <a:off x="4470" y="2889"/>
              <a:ext cx="205" cy="2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r>
                <a:rPr lang="de-DE" b="1">
                  <a:solidFill>
                    <a:schemeClr val="bg1"/>
                  </a:solidFill>
                </a:rPr>
                <a:t>s</a:t>
              </a:r>
            </a:p>
            <a:p>
              <a:pPr algn="ctr" eaLnBrk="0" hangingPunct="0"/>
              <a:endParaRPr lang="de-DE" b="1">
                <a:solidFill>
                  <a:schemeClr val="bg1"/>
                </a:solidFill>
              </a:endParaRPr>
            </a:p>
          </p:txBody>
        </p:sp>
        <p:sp>
          <p:nvSpPr>
            <p:cNvPr id="50195" name="Text Box 30"/>
            <p:cNvSpPr txBox="1">
              <a:spLocks noChangeArrowheads="1"/>
            </p:cNvSpPr>
            <p:nvPr/>
          </p:nvSpPr>
          <p:spPr bwMode="auto">
            <a:xfrm>
              <a:off x="3714" y="3300"/>
              <a:ext cx="205" cy="2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r>
                <a:rPr lang="de-DE" b="1">
                  <a:solidFill>
                    <a:schemeClr val="bg1"/>
                  </a:solidFill>
                </a:rPr>
                <a:t>s</a:t>
              </a:r>
            </a:p>
            <a:p>
              <a:pPr algn="ctr" eaLnBrk="0" hangingPunct="0"/>
              <a:endParaRPr lang="de-DE" b="1">
                <a:solidFill>
                  <a:schemeClr val="bg1"/>
                </a:solidFill>
              </a:endParaRPr>
            </a:p>
          </p:txBody>
        </p:sp>
        <p:sp>
          <p:nvSpPr>
            <p:cNvPr id="50196" name="Text Box 31"/>
            <p:cNvSpPr txBox="1">
              <a:spLocks noChangeArrowheads="1"/>
            </p:cNvSpPr>
            <p:nvPr/>
          </p:nvSpPr>
          <p:spPr bwMode="auto">
            <a:xfrm>
              <a:off x="4102" y="2889"/>
              <a:ext cx="205" cy="2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r>
                <a:rPr lang="de-DE" b="1">
                  <a:solidFill>
                    <a:schemeClr val="bg1"/>
                  </a:solidFill>
                </a:rPr>
                <a:t>s</a:t>
              </a:r>
            </a:p>
            <a:p>
              <a:pPr algn="ctr" eaLnBrk="0" hangingPunct="0"/>
              <a:endParaRPr lang="de-DE" b="1">
                <a:solidFill>
                  <a:schemeClr val="bg1"/>
                </a:solidFill>
              </a:endParaRPr>
            </a:p>
            <a:p>
              <a:pPr algn="ctr" eaLnBrk="0" hangingPunct="0"/>
              <a:endParaRPr lang="de-DE" b="1">
                <a:solidFill>
                  <a:schemeClr val="bg1"/>
                </a:solidFill>
              </a:endParaRPr>
            </a:p>
          </p:txBody>
        </p:sp>
        <p:sp>
          <p:nvSpPr>
            <p:cNvPr id="50197" name="Text Box 32"/>
            <p:cNvSpPr txBox="1">
              <a:spLocks noChangeArrowheads="1"/>
            </p:cNvSpPr>
            <p:nvPr/>
          </p:nvSpPr>
          <p:spPr bwMode="auto">
            <a:xfrm>
              <a:off x="3326" y="2432"/>
              <a:ext cx="205" cy="23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endParaRPr lang="de-DE" sz="900" b="1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50198" name="Text Box 33"/>
            <p:cNvSpPr txBox="1">
              <a:spLocks noChangeArrowheads="1"/>
            </p:cNvSpPr>
            <p:nvPr/>
          </p:nvSpPr>
          <p:spPr bwMode="auto">
            <a:xfrm>
              <a:off x="3326" y="2866"/>
              <a:ext cx="205" cy="23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rIns="0"/>
            <a:lstStyle/>
            <a:p>
              <a:pPr algn="ctr" eaLnBrk="0" hangingPunct="0"/>
              <a:endParaRPr lang="de-DE" sz="900" b="1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50199" name="Text Box 34"/>
            <p:cNvSpPr txBox="1">
              <a:spLocks noChangeArrowheads="1"/>
            </p:cNvSpPr>
            <p:nvPr/>
          </p:nvSpPr>
          <p:spPr bwMode="auto">
            <a:xfrm>
              <a:off x="3152" y="3163"/>
              <a:ext cx="25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de-DE" sz="1000">
                  <a:latin typeface="Times New Roman" pitchFamily="18" charset="0"/>
                </a:rPr>
                <a:t>(p,</a:t>
              </a:r>
              <a:r>
                <a:rPr lang="de-DE" sz="1000">
                  <a:latin typeface="Symbol" pitchFamily="18" charset="2"/>
                </a:rPr>
                <a:t>g</a:t>
              </a:r>
              <a:r>
                <a:rPr lang="de-DE" sz="10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50200" name="Line 35"/>
            <p:cNvSpPr>
              <a:spLocks noChangeShapeType="1"/>
            </p:cNvSpPr>
            <p:nvPr/>
          </p:nvSpPr>
          <p:spPr bwMode="auto">
            <a:xfrm flipV="1">
              <a:off x="3433" y="3099"/>
              <a:ext cx="0" cy="196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0201" name="Line 36"/>
            <p:cNvSpPr>
              <a:spLocks noChangeShapeType="1"/>
            </p:cNvSpPr>
            <p:nvPr/>
          </p:nvSpPr>
          <p:spPr bwMode="auto">
            <a:xfrm flipV="1">
              <a:off x="3423" y="2661"/>
              <a:ext cx="1" cy="19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0202" name="Text Box 37"/>
            <p:cNvSpPr txBox="1">
              <a:spLocks noChangeArrowheads="1"/>
            </p:cNvSpPr>
            <p:nvPr/>
          </p:nvSpPr>
          <p:spPr bwMode="auto">
            <a:xfrm>
              <a:off x="3152" y="2706"/>
              <a:ext cx="251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de-DE" sz="1000">
                  <a:latin typeface="Times New Roman" pitchFamily="18" charset="0"/>
                </a:rPr>
                <a:t>(p,</a:t>
              </a:r>
              <a:r>
                <a:rPr lang="de-DE" sz="1000">
                  <a:latin typeface="Symbol" pitchFamily="18" charset="2"/>
                </a:rPr>
                <a:t>g</a:t>
              </a:r>
              <a:r>
                <a:rPr lang="de-DE" sz="10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50203" name="Line 38"/>
            <p:cNvSpPr>
              <a:spLocks noChangeShapeType="1"/>
            </p:cNvSpPr>
            <p:nvPr/>
          </p:nvSpPr>
          <p:spPr bwMode="auto">
            <a:xfrm>
              <a:off x="3520" y="2661"/>
              <a:ext cx="194" cy="20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0204" name="Text Box 39"/>
            <p:cNvSpPr txBox="1">
              <a:spLocks noChangeArrowheads="1"/>
            </p:cNvSpPr>
            <p:nvPr/>
          </p:nvSpPr>
          <p:spPr bwMode="auto">
            <a:xfrm>
              <a:off x="3598" y="2615"/>
              <a:ext cx="25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de-DE" sz="1000">
                  <a:latin typeface="Symbol" pitchFamily="18" charset="2"/>
                </a:rPr>
                <a:t>b</a:t>
              </a:r>
              <a:r>
                <a:rPr lang="de-DE" sz="1000" baseline="30000">
                  <a:latin typeface="Times New Roman" pitchFamily="18" charset="0"/>
                </a:rPr>
                <a:t>+</a:t>
              </a:r>
            </a:p>
          </p:txBody>
        </p:sp>
      </p:grp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771525" y="2082800"/>
            <a:ext cx="315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Working against Coulomb barrier</a:t>
            </a:r>
            <a:endParaRPr lang="en-US"/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771525" y="1692275"/>
            <a:ext cx="2055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p capture + </a:t>
            </a:r>
            <a:r>
              <a:rPr lang="de-DE">
                <a:latin typeface="Symbol" pitchFamily="18" charset="2"/>
              </a:rPr>
              <a:t>b</a:t>
            </a:r>
            <a:r>
              <a:rPr lang="de-DE" baseline="30000"/>
              <a:t>+</a:t>
            </a:r>
            <a:r>
              <a:rPr lang="de-DE"/>
              <a:t> decay</a:t>
            </a:r>
            <a:endParaRPr lang="en-US"/>
          </a:p>
        </p:txBody>
      </p:sp>
      <p:sp>
        <p:nvSpPr>
          <p:cNvPr id="50184" name="Text Box 5"/>
          <p:cNvSpPr txBox="1">
            <a:spLocks noChangeArrowheads="1"/>
          </p:cNvSpPr>
          <p:nvPr/>
        </p:nvSpPr>
        <p:spPr bwMode="auto">
          <a:xfrm>
            <a:off x="771525" y="2863850"/>
            <a:ext cx="368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Requires T&gt;2·10</a:t>
            </a:r>
            <a:r>
              <a:rPr lang="de-DE" baseline="30000"/>
              <a:t>9 </a:t>
            </a:r>
            <a:r>
              <a:rPr lang="de-DE"/>
              <a:t>K, high proton density and seed nuclei (from s/r)</a:t>
            </a:r>
            <a:endParaRPr lang="en-US"/>
          </a:p>
        </p:txBody>
      </p:sp>
      <p:pic>
        <p:nvPicPr>
          <p:cNvPr id="501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9975" y="3614738"/>
            <a:ext cx="386715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6" name="Text Box 5"/>
          <p:cNvSpPr txBox="1">
            <a:spLocks noChangeArrowheads="1"/>
          </p:cNvSpPr>
          <p:nvPr/>
        </p:nvSpPr>
        <p:spPr bwMode="auto">
          <a:xfrm>
            <a:off x="771525" y="3500438"/>
            <a:ext cx="36020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Photodissociation and too low N</a:t>
            </a:r>
            <a:r>
              <a:rPr lang="de-DE" baseline="-25000"/>
              <a:t>p </a:t>
            </a:r>
            <a:r>
              <a:rPr lang="de-DE"/>
              <a:t>in core collapse supernovae</a:t>
            </a:r>
            <a:endParaRPr lang="en-US"/>
          </a:p>
        </p:txBody>
      </p:sp>
      <p:sp>
        <p:nvSpPr>
          <p:cNvPr id="50187" name="Text Box 5"/>
          <p:cNvSpPr txBox="1">
            <a:spLocks noChangeArrowheads="1"/>
          </p:cNvSpPr>
          <p:nvPr/>
        </p:nvSpPr>
        <p:spPr bwMode="auto">
          <a:xfrm>
            <a:off x="771525" y="2473325"/>
            <a:ext cx="368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Timescale ~ 1 s</a:t>
            </a:r>
            <a:endParaRPr lang="en-US"/>
          </a:p>
        </p:txBody>
      </p:sp>
      <p:sp>
        <p:nvSpPr>
          <p:cNvPr id="50188" name="Textfeld 1"/>
          <p:cNvSpPr txBox="1">
            <a:spLocks noChangeArrowheads="1"/>
          </p:cNvSpPr>
          <p:nvPr/>
        </p:nvSpPr>
        <p:spPr bwMode="auto">
          <a:xfrm>
            <a:off x="8426450" y="2987675"/>
            <a:ext cx="5778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  <p:sp>
        <p:nvSpPr>
          <p:cNvPr id="50189" name="Textfeld 29"/>
          <p:cNvSpPr txBox="1">
            <a:spLocks noChangeArrowheads="1"/>
          </p:cNvSpPr>
          <p:nvPr/>
        </p:nvSpPr>
        <p:spPr bwMode="auto">
          <a:xfrm>
            <a:off x="8556625" y="6186488"/>
            <a:ext cx="5762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p-process</a:t>
            </a:r>
            <a:endParaRPr lang="de-DE" smtClean="0"/>
          </a:p>
        </p:txBody>
      </p:sp>
      <p:sp>
        <p:nvSpPr>
          <p:cNvPr id="52226" name="Text Box 5"/>
          <p:cNvSpPr txBox="1">
            <a:spLocks noChangeArrowheads="1"/>
          </p:cNvSpPr>
          <p:nvPr/>
        </p:nvSpPr>
        <p:spPr bwMode="auto">
          <a:xfrm>
            <a:off x="374650" y="831850"/>
            <a:ext cx="325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P-nuclides nucleosynthesis </a:t>
            </a:r>
          </a:p>
        </p:txBody>
      </p:sp>
      <p:sp>
        <p:nvSpPr>
          <p:cNvPr id="52227" name="Text Box 5"/>
          <p:cNvSpPr txBox="1">
            <a:spLocks noChangeArrowheads="1"/>
          </p:cNvSpPr>
          <p:nvPr/>
        </p:nvSpPr>
        <p:spPr bwMode="auto">
          <a:xfrm>
            <a:off x="701675" y="3154363"/>
            <a:ext cx="4354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Proton capture: not in stars / stellar explosions</a:t>
            </a:r>
          </a:p>
        </p:txBody>
      </p:sp>
      <p:sp>
        <p:nvSpPr>
          <p:cNvPr id="52228" name="Text Box 5"/>
          <p:cNvSpPr txBox="1">
            <a:spLocks noChangeArrowheads="1"/>
          </p:cNvSpPr>
          <p:nvPr/>
        </p:nvSpPr>
        <p:spPr bwMode="auto">
          <a:xfrm>
            <a:off x="701675" y="3533775"/>
            <a:ext cx="3997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Symbol" pitchFamily="18" charset="2"/>
              </a:rPr>
              <a:t>g</a:t>
            </a:r>
            <a:r>
              <a:rPr lang="de-DE"/>
              <a:t> process: photodissociation of s/r process</a:t>
            </a:r>
            <a:endParaRPr lang="en-US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239838" y="3914775"/>
            <a:ext cx="322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Proceeds via (</a:t>
            </a:r>
            <a:r>
              <a:rPr lang="en-US">
                <a:latin typeface="Symbol" pitchFamily="18" charset="2"/>
              </a:rPr>
              <a:t>g</a:t>
            </a:r>
            <a:r>
              <a:rPr lang="en-US"/>
              <a:t>,n), (</a:t>
            </a:r>
            <a:r>
              <a:rPr lang="en-US">
                <a:latin typeface="Symbol" pitchFamily="18" charset="2"/>
              </a:rPr>
              <a:t>g</a:t>
            </a:r>
            <a:r>
              <a:rPr lang="en-US"/>
              <a:t>,</a:t>
            </a:r>
            <a:r>
              <a:rPr lang="en-US">
                <a:latin typeface="Symbol" pitchFamily="18" charset="2"/>
              </a:rPr>
              <a:t>a</a:t>
            </a:r>
            <a:r>
              <a:rPr lang="en-US"/>
              <a:t>) and (</a:t>
            </a:r>
            <a:r>
              <a:rPr lang="en-US">
                <a:latin typeface="Symbol" pitchFamily="18" charset="2"/>
              </a:rPr>
              <a:t>g</a:t>
            </a:r>
            <a:r>
              <a:rPr lang="en-US"/>
              <a:t>,p) </a:t>
            </a:r>
          </a:p>
        </p:txBody>
      </p:sp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0050" y="1406525"/>
            <a:ext cx="3265488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1" name="Text Box 5"/>
          <p:cNvSpPr txBox="1">
            <a:spLocks noChangeArrowheads="1"/>
          </p:cNvSpPr>
          <p:nvPr/>
        </p:nvSpPr>
        <p:spPr bwMode="auto">
          <a:xfrm>
            <a:off x="701675" y="1184275"/>
            <a:ext cx="1152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P Nuclides</a:t>
            </a:r>
            <a:endParaRPr lang="en-US"/>
          </a:p>
        </p:txBody>
      </p:sp>
      <p:sp>
        <p:nvSpPr>
          <p:cNvPr id="52232" name="Rectangle 36"/>
          <p:cNvSpPr>
            <a:spLocks noChangeArrowheads="1"/>
          </p:cNvSpPr>
          <p:nvPr/>
        </p:nvSpPr>
        <p:spPr bwMode="auto">
          <a:xfrm>
            <a:off x="1239838" y="1563688"/>
            <a:ext cx="2298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35 not by r/p processes</a:t>
            </a:r>
          </a:p>
        </p:txBody>
      </p:sp>
      <p:sp>
        <p:nvSpPr>
          <p:cNvPr id="52233" name="Rectangle 37"/>
          <p:cNvSpPr>
            <a:spLocks noChangeArrowheads="1"/>
          </p:cNvSpPr>
          <p:nvPr/>
        </p:nvSpPr>
        <p:spPr bwMode="auto">
          <a:xfrm>
            <a:off x="1239838" y="1966913"/>
            <a:ext cx="25685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maxima at magic numbers</a:t>
            </a:r>
          </a:p>
        </p:txBody>
      </p:sp>
      <p:sp>
        <p:nvSpPr>
          <p:cNvPr id="52234" name="Rectangle 40"/>
          <p:cNvSpPr>
            <a:spLocks noChangeArrowheads="1"/>
          </p:cNvSpPr>
          <p:nvPr/>
        </p:nvSpPr>
        <p:spPr bwMode="auto">
          <a:xfrm>
            <a:off x="1239838" y="2751138"/>
            <a:ext cx="12461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even N or Z</a:t>
            </a:r>
          </a:p>
        </p:txBody>
      </p:sp>
      <p:sp>
        <p:nvSpPr>
          <p:cNvPr id="52235" name="Rectangle 42"/>
          <p:cNvSpPr>
            <a:spLocks noChangeArrowheads="1"/>
          </p:cNvSpPr>
          <p:nvPr/>
        </p:nvSpPr>
        <p:spPr bwMode="auto">
          <a:xfrm>
            <a:off x="1239838" y="2370138"/>
            <a:ext cx="2817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1% abundance of s/r process</a:t>
            </a:r>
            <a:endParaRPr lang="en-US"/>
          </a:p>
        </p:txBody>
      </p:sp>
      <p:sp>
        <p:nvSpPr>
          <p:cNvPr id="52236" name="Rectangle 43"/>
          <p:cNvSpPr>
            <a:spLocks noChangeArrowheads="1"/>
          </p:cNvSpPr>
          <p:nvPr/>
        </p:nvSpPr>
        <p:spPr bwMode="auto">
          <a:xfrm>
            <a:off x="1239838" y="4294188"/>
            <a:ext cx="1252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 ~ </a:t>
            </a:r>
            <a:r>
              <a:rPr lang="de-DE"/>
              <a:t>2·109 K</a:t>
            </a:r>
            <a:endParaRPr lang="en-US"/>
          </a:p>
        </p:txBody>
      </p:sp>
      <p:sp>
        <p:nvSpPr>
          <p:cNvPr id="52237" name="Rectangle 44"/>
          <p:cNvSpPr>
            <a:spLocks noChangeArrowheads="1"/>
          </p:cNvSpPr>
          <p:nvPr/>
        </p:nvSpPr>
        <p:spPr bwMode="auto">
          <a:xfrm>
            <a:off x="1265238" y="4673600"/>
            <a:ext cx="201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Matches abundance</a:t>
            </a:r>
          </a:p>
        </p:txBody>
      </p:sp>
      <p:sp>
        <p:nvSpPr>
          <p:cNvPr id="52238" name="Text Box 5"/>
          <p:cNvSpPr txBox="1">
            <a:spLocks noChangeArrowheads="1"/>
          </p:cNvSpPr>
          <p:nvPr/>
        </p:nvSpPr>
        <p:spPr bwMode="auto">
          <a:xfrm>
            <a:off x="754063" y="5054600"/>
            <a:ext cx="4429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Symbol" pitchFamily="18" charset="2"/>
              </a:rPr>
              <a:t>n</a:t>
            </a:r>
            <a:r>
              <a:rPr lang="de-DE"/>
              <a:t> process: excitation via neutrino + dissociation</a:t>
            </a:r>
            <a:endParaRPr lang="en-US"/>
          </a:p>
        </p:txBody>
      </p:sp>
      <p:sp>
        <p:nvSpPr>
          <p:cNvPr id="52239" name="Textfeld 2"/>
          <p:cNvSpPr txBox="1">
            <a:spLocks noChangeArrowheads="1"/>
          </p:cNvSpPr>
          <p:nvPr/>
        </p:nvSpPr>
        <p:spPr bwMode="auto">
          <a:xfrm>
            <a:off x="8455025" y="3568700"/>
            <a:ext cx="5762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p-process</a:t>
            </a:r>
            <a:endParaRPr lang="de-DE" smtClean="0"/>
          </a:p>
        </p:txBody>
      </p:sp>
      <p:sp>
        <p:nvSpPr>
          <p:cNvPr id="54274" name="Text Box 5"/>
          <p:cNvSpPr txBox="1">
            <a:spLocks noChangeArrowheads="1"/>
          </p:cNvSpPr>
          <p:nvPr/>
        </p:nvSpPr>
        <p:spPr bwMode="auto">
          <a:xfrm>
            <a:off x="374650" y="831850"/>
            <a:ext cx="325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/>
              <a:t>P-nuclides nucleosynthesis </a:t>
            </a: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6100" y="733425"/>
            <a:ext cx="3265488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701675" y="1230313"/>
            <a:ext cx="3146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rp-process - rapid proton capture</a:t>
            </a:r>
            <a:endParaRPr lang="en-US"/>
          </a:p>
        </p:txBody>
      </p:sp>
      <p:sp>
        <p:nvSpPr>
          <p:cNvPr id="54277" name="Rectangle 9"/>
          <p:cNvSpPr>
            <a:spLocks noChangeArrowheads="1"/>
          </p:cNvSpPr>
          <p:nvPr/>
        </p:nvSpPr>
        <p:spPr bwMode="auto">
          <a:xfrm>
            <a:off x="1162050" y="1598613"/>
            <a:ext cx="43926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10</a:t>
            </a:r>
            <a:r>
              <a:rPr lang="de-DE" baseline="30000"/>
              <a:t>28</a:t>
            </a:r>
            <a:r>
              <a:rPr lang="de-DE"/>
              <a:t> p/cm</a:t>
            </a:r>
            <a:r>
              <a:rPr lang="de-DE" baseline="30000"/>
              <a:t>3</a:t>
            </a:r>
            <a:r>
              <a:rPr lang="de-DE"/>
              <a:t>, T&gt;2·10</a:t>
            </a:r>
            <a:r>
              <a:rPr lang="de-DE" baseline="30000"/>
              <a:t>9</a:t>
            </a:r>
            <a:r>
              <a:rPr lang="de-DE"/>
              <a:t> K  (</a:t>
            </a:r>
            <a:r>
              <a:rPr lang="en-US"/>
              <a:t>accreting neutron star)</a:t>
            </a:r>
            <a:endParaRPr lang="de-DE"/>
          </a:p>
        </p:txBody>
      </p:sp>
      <p:sp>
        <p:nvSpPr>
          <p:cNvPr id="54278" name="Rectangle 16"/>
          <p:cNvSpPr>
            <a:spLocks noChangeArrowheads="1"/>
          </p:cNvSpPr>
          <p:nvPr/>
        </p:nvSpPr>
        <p:spPr bwMode="auto">
          <a:xfrm>
            <a:off x="1162050" y="1992313"/>
            <a:ext cx="21145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Timescale 10 – 600 s</a:t>
            </a:r>
          </a:p>
        </p:txBody>
      </p:sp>
      <p:sp>
        <p:nvSpPr>
          <p:cNvPr id="54279" name="Rectangle 18"/>
          <p:cNvSpPr>
            <a:spLocks noChangeArrowheads="1"/>
          </p:cNvSpPr>
          <p:nvPr/>
        </p:nvSpPr>
        <p:spPr bwMode="auto">
          <a:xfrm>
            <a:off x="1162050" y="2384425"/>
            <a:ext cx="4127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Equilibrium with </a:t>
            </a:r>
            <a:r>
              <a:rPr lang="de-DE">
                <a:latin typeface="Symbol" pitchFamily="18" charset="2"/>
              </a:rPr>
              <a:t>b</a:t>
            </a:r>
            <a:r>
              <a:rPr lang="de-DE"/>
              <a:t>+ decay or proton drip line</a:t>
            </a:r>
          </a:p>
        </p:txBody>
      </p:sp>
      <p:sp>
        <p:nvSpPr>
          <p:cNvPr id="54280" name="Rectangle 6"/>
          <p:cNvSpPr>
            <a:spLocks noChangeArrowheads="1"/>
          </p:cNvSpPr>
          <p:nvPr/>
        </p:nvSpPr>
        <p:spPr bwMode="auto">
          <a:xfrm>
            <a:off x="1162050" y="3170238"/>
            <a:ext cx="4332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Stops at Sn-Sb-Te cycle (</a:t>
            </a:r>
            <a:r>
              <a:rPr lang="en-US">
                <a:latin typeface="Symbol" pitchFamily="18" charset="2"/>
              </a:rPr>
              <a:t>a</a:t>
            </a:r>
            <a:r>
              <a:rPr lang="en-US"/>
              <a:t>-decay), m &lt; 105 u</a:t>
            </a:r>
            <a:endParaRPr lang="de-DE"/>
          </a:p>
        </p:txBody>
      </p:sp>
      <p:pic>
        <p:nvPicPr>
          <p:cNvPr id="54281" name="Picture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6675" y="3617913"/>
            <a:ext cx="37528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2" name="Rectangle 26"/>
          <p:cNvSpPr>
            <a:spLocks noChangeArrowheads="1"/>
          </p:cNvSpPr>
          <p:nvPr/>
        </p:nvSpPr>
        <p:spPr bwMode="auto">
          <a:xfrm>
            <a:off x="1162050" y="2778125"/>
            <a:ext cx="37449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Waiting points </a:t>
            </a:r>
            <a:r>
              <a:rPr lang="en-US" baseline="30000"/>
              <a:t>56</a:t>
            </a:r>
            <a:r>
              <a:rPr lang="en-US"/>
              <a:t>Ni, </a:t>
            </a:r>
            <a:r>
              <a:rPr lang="en-US" baseline="30000"/>
              <a:t>60</a:t>
            </a:r>
            <a:r>
              <a:rPr lang="en-US"/>
              <a:t>Zn, </a:t>
            </a:r>
            <a:r>
              <a:rPr lang="en-US" baseline="30000"/>
              <a:t>64</a:t>
            </a:r>
            <a:r>
              <a:rPr lang="en-US"/>
              <a:t>Ge, </a:t>
            </a:r>
            <a:r>
              <a:rPr lang="en-US" baseline="30000"/>
              <a:t>68</a:t>
            </a:r>
            <a:r>
              <a:rPr lang="en-US"/>
              <a:t>Se, …</a:t>
            </a:r>
            <a:endParaRPr lang="de-DE"/>
          </a:p>
        </p:txBody>
      </p:sp>
      <p:sp>
        <p:nvSpPr>
          <p:cNvPr id="54283" name="Text Box 5"/>
          <p:cNvSpPr txBox="1">
            <a:spLocks noChangeArrowheads="1"/>
          </p:cNvSpPr>
          <p:nvPr/>
        </p:nvSpPr>
        <p:spPr bwMode="auto">
          <a:xfrm>
            <a:off x="701675" y="3540125"/>
            <a:ext cx="4332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np-process - </a:t>
            </a:r>
            <a:r>
              <a:rPr lang="en-US"/>
              <a:t>neutron-rich rapid proton capture</a:t>
            </a:r>
          </a:p>
        </p:txBody>
      </p:sp>
      <p:sp>
        <p:nvSpPr>
          <p:cNvPr id="54284" name="Rectangle 28"/>
          <p:cNvSpPr>
            <a:spLocks noChangeArrowheads="1"/>
          </p:cNvSpPr>
          <p:nvPr/>
        </p:nvSpPr>
        <p:spPr bwMode="auto">
          <a:xfrm>
            <a:off x="1162050" y="3908425"/>
            <a:ext cx="37401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Skips waiting points with (n,p) reactions</a:t>
            </a:r>
          </a:p>
        </p:txBody>
      </p:sp>
      <p:sp>
        <p:nvSpPr>
          <p:cNvPr id="54285" name="Rectangle 29"/>
          <p:cNvSpPr>
            <a:spLocks noChangeArrowheads="1"/>
          </p:cNvSpPr>
          <p:nvPr/>
        </p:nvSpPr>
        <p:spPr bwMode="auto">
          <a:xfrm>
            <a:off x="1162050" y="4302125"/>
            <a:ext cx="3111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Requires free n (other reactions)</a:t>
            </a:r>
          </a:p>
        </p:txBody>
      </p:sp>
      <p:sp>
        <p:nvSpPr>
          <p:cNvPr id="54286" name="Text Box 5"/>
          <p:cNvSpPr txBox="1">
            <a:spLocks noChangeArrowheads="1"/>
          </p:cNvSpPr>
          <p:nvPr/>
        </p:nvSpPr>
        <p:spPr bwMode="auto">
          <a:xfrm>
            <a:off x="701675" y="4694238"/>
            <a:ext cx="1182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latin typeface="Symbol" pitchFamily="18" charset="2"/>
              </a:rPr>
              <a:t>n</a:t>
            </a:r>
            <a:r>
              <a:rPr lang="de-DE"/>
              <a:t>p-process</a:t>
            </a:r>
            <a:endParaRPr lang="en-US"/>
          </a:p>
        </p:txBody>
      </p:sp>
      <p:sp>
        <p:nvSpPr>
          <p:cNvPr id="54287" name="Rectangle 31"/>
          <p:cNvSpPr>
            <a:spLocks noChangeArrowheads="1"/>
          </p:cNvSpPr>
          <p:nvPr/>
        </p:nvSpPr>
        <p:spPr bwMode="auto">
          <a:xfrm>
            <a:off x="1162050" y="5064125"/>
            <a:ext cx="41148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Neutron generation by anti-neutrino capture</a:t>
            </a:r>
          </a:p>
        </p:txBody>
      </p:sp>
      <p:pic>
        <p:nvPicPr>
          <p:cNvPr id="54288" name="Picture 32" descr="for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62050" y="5456238"/>
            <a:ext cx="20986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9" name="Rectangle 33"/>
          <p:cNvSpPr>
            <a:spLocks noChangeArrowheads="1"/>
          </p:cNvSpPr>
          <p:nvPr/>
        </p:nvSpPr>
        <p:spPr bwMode="auto">
          <a:xfrm>
            <a:off x="1162050" y="5849938"/>
            <a:ext cx="31559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de-DE"/>
              <a:t>Requires high </a:t>
            </a:r>
            <a:r>
              <a:rPr lang="de-DE">
                <a:latin typeface="Symbol" pitchFamily="18" charset="2"/>
              </a:rPr>
              <a:t>n</a:t>
            </a:r>
            <a:r>
              <a:rPr lang="de-DE"/>
              <a:t>-flux and high N</a:t>
            </a:r>
            <a:r>
              <a:rPr lang="de-DE" baseline="-25000"/>
              <a:t>p</a:t>
            </a:r>
            <a:r>
              <a:rPr lang="de-DE"/>
              <a:t> </a:t>
            </a:r>
            <a:endParaRPr lang="de-DE" baseline="-25000"/>
          </a:p>
        </p:txBody>
      </p:sp>
      <p:sp>
        <p:nvSpPr>
          <p:cNvPr id="54290" name="Textfeld 1"/>
          <p:cNvSpPr txBox="1">
            <a:spLocks noChangeArrowheads="1"/>
          </p:cNvSpPr>
          <p:nvPr/>
        </p:nvSpPr>
        <p:spPr bwMode="auto">
          <a:xfrm>
            <a:off x="8564563" y="2895600"/>
            <a:ext cx="5778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  <p:sp>
        <p:nvSpPr>
          <p:cNvPr id="54291" name="Textfeld 19"/>
          <p:cNvSpPr txBox="1">
            <a:spLocks noChangeArrowheads="1"/>
          </p:cNvSpPr>
          <p:nvPr/>
        </p:nvSpPr>
        <p:spPr bwMode="auto">
          <a:xfrm>
            <a:off x="8564563" y="6067425"/>
            <a:ext cx="57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</a:t>
            </a:r>
            <a:endParaRPr lang="de-DE" sz="1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p-process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1558925"/>
            <a:ext cx="8791575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Rectangle 2"/>
          <p:cNvSpPr>
            <a:spLocks noChangeArrowheads="1"/>
          </p:cNvSpPr>
          <p:nvPr/>
        </p:nvSpPr>
        <p:spPr bwMode="auto">
          <a:xfrm>
            <a:off x="1423988" y="5591175"/>
            <a:ext cx="1978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ym typeface="Wingdings" pitchFamily="2" charset="2"/>
              </a:rPr>
              <a:t>pure rp-process</a:t>
            </a:r>
            <a:endParaRPr lang="en-US" sz="20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5614988" y="5591175"/>
            <a:ext cx="2938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ym typeface="Wingdings" pitchFamily="2" charset="2"/>
              </a:rPr>
              <a:t>rp-process </a:t>
            </a:r>
            <a:r>
              <a:rPr lang="en-US" sz="2000"/>
              <a:t>+ </a:t>
            </a:r>
            <a:r>
              <a:rPr lang="el-GR" sz="2000"/>
              <a:t>ν</a:t>
            </a:r>
            <a:r>
              <a:rPr lang="en-US" sz="2000"/>
              <a:t>p-process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Literature</a:t>
            </a:r>
          </a:p>
        </p:txBody>
      </p:sp>
      <p:sp>
        <p:nvSpPr>
          <p:cNvPr id="57346" name="Rectangle 4"/>
          <p:cNvSpPr>
            <a:spLocks noChangeArrowheads="1"/>
          </p:cNvSpPr>
          <p:nvPr/>
        </p:nvSpPr>
        <p:spPr bwMode="auto">
          <a:xfrm>
            <a:off x="349250" y="4603750"/>
            <a:ext cx="66897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i="1"/>
              <a:t>Agostini, M.; Altenmüller, K.; et al. (The BOREXINO collaboration) (25 June 2020). "First Direct Experimental Evidenceof CNO neutrinos". </a:t>
            </a:r>
            <a:r>
              <a:rPr lang="de-DE" i="1">
                <a:hlinkClick r:id="rId2" tooltip="ArXiv (identifier)"/>
              </a:rPr>
              <a:t>arXiv</a:t>
            </a:r>
            <a:r>
              <a:rPr lang="de-DE" i="1"/>
              <a:t>:</a:t>
            </a:r>
            <a:r>
              <a:rPr lang="de-DE" i="1">
                <a:hlinkClick r:id="rId3"/>
              </a:rPr>
              <a:t>2006.15115</a:t>
            </a:r>
            <a:r>
              <a:rPr lang="de-DE" i="1"/>
              <a:t> [</a:t>
            </a:r>
            <a:r>
              <a:rPr lang="de-DE" i="1">
                <a:hlinkClick r:id="rId4"/>
              </a:rPr>
              <a:t>hep-ex</a:t>
            </a:r>
            <a:r>
              <a:rPr lang="de-DE" i="1"/>
              <a:t>].</a:t>
            </a:r>
            <a:r>
              <a:rPr lang="de-DE"/>
              <a:t> </a:t>
            </a:r>
          </a:p>
        </p:txBody>
      </p:sp>
      <p:sp>
        <p:nvSpPr>
          <p:cNvPr id="57347" name="Rectangle 5"/>
          <p:cNvSpPr txBox="1">
            <a:spLocks noGrp="1" noChangeArrowheads="1"/>
          </p:cNvSpPr>
          <p:nvPr/>
        </p:nvSpPr>
        <p:spPr bwMode="auto">
          <a:xfrm>
            <a:off x="34925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2FAD68A-F31F-4326-AE69-40ACBA940729}" type="slidenum">
              <a:rPr lang="en-US" sz="1000">
                <a:solidFill>
                  <a:schemeClr val="bg1"/>
                </a:solidFill>
              </a:rPr>
              <a:pPr algn="r"/>
              <a:t>25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7348" name="Rectangle 6"/>
          <p:cNvSpPr>
            <a:spLocks noChangeArrowheads="1"/>
          </p:cNvSpPr>
          <p:nvPr/>
        </p:nvSpPr>
        <p:spPr bwMode="auto">
          <a:xfrm>
            <a:off x="349250" y="765175"/>
            <a:ext cx="7694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ym typeface="Wingdings" pitchFamily="2" charset="2"/>
              </a:rPr>
              <a:t>Prof. Dr. Christoph Scheidenberger – Nuclear astrophysics lectures. WS 2018/2019</a:t>
            </a:r>
          </a:p>
        </p:txBody>
      </p:sp>
      <p:sp>
        <p:nvSpPr>
          <p:cNvPr id="57349" name="Rectangle 7"/>
          <p:cNvSpPr>
            <a:spLocks noChangeArrowheads="1"/>
          </p:cNvSpPr>
          <p:nvPr/>
        </p:nvSpPr>
        <p:spPr bwMode="auto">
          <a:xfrm>
            <a:off x="349250" y="1811338"/>
            <a:ext cx="7635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Burbidge, E. M., Burbidge, G. R., Fowler, W. A., and Hoyle, F. (1957). B2FH. </a:t>
            </a:r>
            <a:r>
              <a:rPr lang="en-US" i="1"/>
              <a:t>Synthesis of elements in stars," Rev. Mod. Phys</a:t>
            </a:r>
            <a:r>
              <a:rPr lang="en-US"/>
              <a:t>, </a:t>
            </a:r>
            <a:r>
              <a:rPr lang="en-US" i="1"/>
              <a:t>29</a:t>
            </a:r>
            <a:r>
              <a:rPr lang="en-US"/>
              <a:t>, 547-650.</a:t>
            </a:r>
          </a:p>
        </p:txBody>
      </p:sp>
      <p:sp>
        <p:nvSpPr>
          <p:cNvPr id="57350" name="Rectangle 8"/>
          <p:cNvSpPr>
            <a:spLocks noChangeArrowheads="1"/>
          </p:cNvSpPr>
          <p:nvPr/>
        </p:nvSpPr>
        <p:spPr bwMode="auto">
          <a:xfrm>
            <a:off x="349250" y="3346450"/>
            <a:ext cx="82200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Wallerstein, G., Iben, I., Parker, P., Boesgaard, A.M., Hale, G.M., Champagne, A.E., Barnes, C.A., Käppeler, F., Smith, V.V., Hoffman, R.D. and Timmes, F.X., 1997. Synthesis of the elements in stars: forty years of progress. </a:t>
            </a:r>
            <a:r>
              <a:rPr lang="en-US" i="1"/>
              <a:t>Reviews of Modern Physics</a:t>
            </a:r>
            <a:r>
              <a:rPr lang="en-US"/>
              <a:t>, </a:t>
            </a:r>
            <a:r>
              <a:rPr lang="en-US" i="1"/>
              <a:t>69</a:t>
            </a:r>
            <a:r>
              <a:rPr lang="en-US"/>
              <a:t>(4), p.995.</a:t>
            </a:r>
          </a:p>
        </p:txBody>
      </p:sp>
      <p:sp>
        <p:nvSpPr>
          <p:cNvPr id="57351" name="Rectangle 9"/>
          <p:cNvSpPr>
            <a:spLocks noChangeArrowheads="1"/>
          </p:cNvSpPr>
          <p:nvPr/>
        </p:nvSpPr>
        <p:spPr bwMode="auto">
          <a:xfrm>
            <a:off x="349250" y="1287463"/>
            <a:ext cx="5810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Iliadis, C. (2015). </a:t>
            </a:r>
            <a:r>
              <a:rPr lang="en-US" i="1"/>
              <a:t>Nuclear physics of stars</a:t>
            </a:r>
            <a:r>
              <a:rPr lang="en-US"/>
              <a:t>. John Wiley &amp; Sons.</a:t>
            </a:r>
          </a:p>
        </p:txBody>
      </p:sp>
      <p:sp>
        <p:nvSpPr>
          <p:cNvPr id="57352" name="Rectangle 10"/>
          <p:cNvSpPr>
            <a:spLocks noChangeArrowheads="1"/>
          </p:cNvSpPr>
          <p:nvPr/>
        </p:nvSpPr>
        <p:spPr bwMode="auto">
          <a:xfrm>
            <a:off x="349250" y="2579688"/>
            <a:ext cx="8435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Rolfs, C. E., and Rodney, W. S. (1988). </a:t>
            </a:r>
            <a:r>
              <a:rPr lang="en-US" i="1"/>
              <a:t>Cauldrons in the cosmos: Nuclear astrophysics</a:t>
            </a:r>
            <a:r>
              <a:rPr lang="en-US"/>
              <a:t>. University of Chicago press.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349250" y="5616575"/>
            <a:ext cx="83835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b="1"/>
              <a:t>The Primordial Lithium Problem</a:t>
            </a:r>
          </a:p>
          <a:p>
            <a:r>
              <a:rPr lang="en-US" sz="1000" b="1"/>
              <a:t>Annual Review of Nuclear and Particle Science </a:t>
            </a:r>
            <a:endParaRPr lang="en-US" sz="1000"/>
          </a:p>
          <a:p>
            <a:r>
              <a:rPr lang="en-US" sz="1000"/>
              <a:t>Vol. 61:47-68 (Volume publication date November 2011) </a:t>
            </a:r>
            <a:br>
              <a:rPr lang="en-US" sz="1000"/>
            </a:br>
            <a:r>
              <a:rPr lang="en-US" sz="1000"/>
              <a:t>First published online as a Review in Advance on May 10, 2011 </a:t>
            </a:r>
            <a:br>
              <a:rPr lang="en-US" sz="1000"/>
            </a:br>
            <a:r>
              <a:rPr lang="en-US" sz="1000">
                <a:hlinkClick r:id="rId5"/>
              </a:rPr>
              <a:t>https://doi.org/10.1146/annurev-nucl-102010-130445</a:t>
            </a:r>
            <a:r>
              <a:rPr lang="en-US" sz="1000"/>
              <a:t>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Image Sources</a:t>
            </a:r>
          </a:p>
        </p:txBody>
      </p:sp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207963" y="5013325"/>
            <a:ext cx="546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[10] Richard Powell - The Hertzsprung Russell Diagram, accessed 2022-01-14</a:t>
            </a:r>
          </a:p>
          <a:p>
            <a:r>
              <a:rPr lang="en-US" sz="1200"/>
              <a:t>CC BY-SA 2.5, https://commons.wikimedia.org/w/index.php?curid=1736396</a:t>
            </a:r>
          </a:p>
        </p:txBody>
      </p:sp>
      <p:sp>
        <p:nvSpPr>
          <p:cNvPr id="58371" name="Rectangle 5"/>
          <p:cNvSpPr>
            <a:spLocks noChangeArrowheads="1"/>
          </p:cNvSpPr>
          <p:nvPr/>
        </p:nvSpPr>
        <p:spPr bwMode="auto">
          <a:xfrm>
            <a:off x="207963" y="625475"/>
            <a:ext cx="535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[1] Welcome to the Centre for Theoretical Cosmology, accessed 2021-12-20 </a:t>
            </a:r>
          </a:p>
          <a:p>
            <a:r>
              <a:rPr lang="en-US" sz="1200"/>
              <a:t>http://www.ctc.cam.ac.uk/outreach/origins/big_bang_three.php</a:t>
            </a:r>
          </a:p>
        </p:txBody>
      </p:sp>
      <p:sp>
        <p:nvSpPr>
          <p:cNvPr id="58372" name="Rectangle 6"/>
          <p:cNvSpPr>
            <a:spLocks noChangeArrowheads="1"/>
          </p:cNvSpPr>
          <p:nvPr/>
        </p:nvSpPr>
        <p:spPr bwMode="auto">
          <a:xfrm>
            <a:off x="207963" y="1131888"/>
            <a:ext cx="84296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[2] accessed 2022-01-12 https://upload.wikimedia.org/wikipedia/commons/thumb/5/5f/Scheme_of_nuclear_reaction_chains_for_Big_Bang_nucleosynthesis.svg/300px-Scheme_of_nuclear_reaction_chains_for_Big_Bang_nucleosynthesis.svg.png</a:t>
            </a:r>
          </a:p>
        </p:txBody>
      </p:sp>
      <p:sp>
        <p:nvSpPr>
          <p:cNvPr id="58373" name="Rectangle 7"/>
          <p:cNvSpPr>
            <a:spLocks noChangeArrowheads="1"/>
          </p:cNvSpPr>
          <p:nvPr/>
        </p:nvSpPr>
        <p:spPr bwMode="auto">
          <a:xfrm>
            <a:off x="207963" y="1822450"/>
            <a:ext cx="7054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[3] Big-Bang Nucleosynthesis: Linking Inner Space and Outer Space, Scott Burles, Kenneth M. Nollett, Michael S. Turner</a:t>
            </a:r>
          </a:p>
        </p:txBody>
      </p:sp>
      <p:sp>
        <p:nvSpPr>
          <p:cNvPr id="58374" name="Rectangle 8"/>
          <p:cNvSpPr>
            <a:spLocks noChangeArrowheads="1"/>
          </p:cNvSpPr>
          <p:nvPr/>
        </p:nvSpPr>
        <p:spPr bwMode="auto">
          <a:xfrm>
            <a:off x="207963" y="2330450"/>
            <a:ext cx="854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[4] “Informatiker” - Coulomb-Barriere.png, accessed 2022-01-12</a:t>
            </a:r>
          </a:p>
          <a:p>
            <a:r>
              <a:rPr lang="en-US" sz="1200"/>
              <a:t>CC BY-SA 3.0, https://commons.wikimedia.org/w/index.php?curid=94425950</a:t>
            </a:r>
          </a:p>
        </p:txBody>
      </p:sp>
      <p:sp>
        <p:nvSpPr>
          <p:cNvPr id="58375" name="Rectangle 9"/>
          <p:cNvSpPr>
            <a:spLocks noChangeArrowheads="1"/>
          </p:cNvSpPr>
          <p:nvPr/>
        </p:nvSpPr>
        <p:spPr bwMode="auto">
          <a:xfrm>
            <a:off x="207963" y="2838450"/>
            <a:ext cx="8210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[5] Rolfs, Claus E.: Cauldrons in the Cosmos: Nuclear Astrophysics. UNIV OF CHICAGO PR, 1988. ISBN 0226724573 </a:t>
            </a:r>
          </a:p>
        </p:txBody>
      </p:sp>
      <p:sp>
        <p:nvSpPr>
          <p:cNvPr id="58376" name="Rectangle 10"/>
          <p:cNvSpPr>
            <a:spLocks noChangeArrowheads="1"/>
          </p:cNvSpPr>
          <p:nvPr/>
        </p:nvSpPr>
        <p:spPr bwMode="auto">
          <a:xfrm>
            <a:off x="207963" y="3163888"/>
            <a:ext cx="80105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[6] Ivan Miskun, Ionsa seminar „Nuclear Physics“, 2019-09-20</a:t>
            </a:r>
          </a:p>
        </p:txBody>
      </p:sp>
      <p:sp>
        <p:nvSpPr>
          <p:cNvPr id="58377" name="Rectangle 11"/>
          <p:cNvSpPr>
            <a:spLocks noChangeArrowheads="1"/>
          </p:cNvSpPr>
          <p:nvPr/>
        </p:nvSpPr>
        <p:spPr bwMode="auto">
          <a:xfrm>
            <a:off x="207963" y="3489325"/>
            <a:ext cx="801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[7] „Borb“, Triple-Alpha_Process.svg, accessed 2022-01-15  </a:t>
            </a:r>
          </a:p>
          <a:p>
            <a:r>
              <a:rPr lang="en-US" sz="1200"/>
              <a:t>CC BY-SA 3.0, https://commons.wikimedia.org/w/index.php?curid=697609</a:t>
            </a:r>
          </a:p>
        </p:txBody>
      </p:sp>
      <p:sp>
        <p:nvSpPr>
          <p:cNvPr id="58378" name="Rectangle 12"/>
          <p:cNvSpPr>
            <a:spLocks noChangeArrowheads="1"/>
          </p:cNvSpPr>
          <p:nvPr/>
        </p:nvSpPr>
        <p:spPr bwMode="auto">
          <a:xfrm>
            <a:off x="207963" y="3997325"/>
            <a:ext cx="801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[8] “Borb” - CNO_Cycle.svg, accessed 2022-01-14</a:t>
            </a:r>
          </a:p>
          <a:p>
            <a:r>
              <a:rPr lang="en-US" sz="1200"/>
              <a:t>Public Domain, https://commons.wikimedia.org/w/index.php?curid=691758</a:t>
            </a:r>
          </a:p>
        </p:txBody>
      </p:sp>
      <p:sp>
        <p:nvSpPr>
          <p:cNvPr id="58379" name="Rectangle 13"/>
          <p:cNvSpPr>
            <a:spLocks noChangeArrowheads="1"/>
          </p:cNvSpPr>
          <p:nvPr/>
        </p:nvSpPr>
        <p:spPr bwMode="auto">
          <a:xfrm>
            <a:off x="207963" y="4505325"/>
            <a:ext cx="801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[9] “Xenoforme”., PPvsCNO.png accessed 22-01-15</a:t>
            </a:r>
          </a:p>
          <a:p>
            <a:r>
              <a:rPr lang="en-US" sz="1200"/>
              <a:t>CC BY-SA 3.0, https://commons.wikimedia.org/w/index.php?curid=1750368</a:t>
            </a:r>
          </a:p>
        </p:txBody>
      </p:sp>
      <p:sp>
        <p:nvSpPr>
          <p:cNvPr id="58380" name="Rectangle 14"/>
          <p:cNvSpPr>
            <a:spLocks noChangeArrowheads="1"/>
          </p:cNvSpPr>
          <p:nvPr/>
        </p:nvSpPr>
        <p:spPr bwMode="auto">
          <a:xfrm>
            <a:off x="207963" y="5521325"/>
            <a:ext cx="801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[11] “Agentjoerg”, Gemeinfrei, Schalenbrennen.jpg accessed 2022-01-14 https://commons.wikimedia.org/w/index.php?curid=51695415</a:t>
            </a:r>
          </a:p>
        </p:txBody>
      </p:sp>
      <p:sp>
        <p:nvSpPr>
          <p:cNvPr id="58381" name="Rectangle 15"/>
          <p:cNvSpPr>
            <a:spLocks noChangeArrowheads="1"/>
          </p:cNvSpPr>
          <p:nvPr/>
        </p:nvSpPr>
        <p:spPr bwMode="auto">
          <a:xfrm>
            <a:off x="207963" y="6015038"/>
            <a:ext cx="801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/>
              <a:t>[12] “Qniemiec”, Kernfusionen0_de.png accessed 2022-01-14</a:t>
            </a:r>
          </a:p>
          <a:p>
            <a:r>
              <a:rPr lang="en-US" sz="1200"/>
              <a:t>CC BY-SA 4.0 &lt;https://creativecommons.org/licenses/by-sa/4.0&gt;, via Wikimedia Commons</a:t>
            </a:r>
          </a:p>
        </p:txBody>
      </p:sp>
      <p:sp>
        <p:nvSpPr>
          <p:cNvPr id="58382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F9A6EAB-FDAF-4C03-BD31-5992E9F4BAFD}" type="slidenum">
              <a:rPr lang="en-US" sz="1000">
                <a:solidFill>
                  <a:schemeClr val="bg1"/>
                </a:solidFill>
              </a:rPr>
              <a:pPr algn="r"/>
              <a:t>26</a:t>
            </a:fld>
            <a:endParaRPr lang="en-US" sz="1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Image Sources</a:t>
            </a:r>
          </a:p>
        </p:txBody>
      </p:sp>
      <p:sp>
        <p:nvSpPr>
          <p:cNvPr id="59394" name="Rectangle 4"/>
          <p:cNvSpPr>
            <a:spLocks noChangeArrowheads="1"/>
          </p:cNvSpPr>
          <p:nvPr/>
        </p:nvSpPr>
        <p:spPr bwMode="auto">
          <a:xfrm>
            <a:off x="469900" y="738188"/>
            <a:ext cx="630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[13] “MHz`as”, SolarSystemAbundances.svg, accessed 2022-01-15</a:t>
            </a:r>
          </a:p>
          <a:p>
            <a:r>
              <a:rPr lang="en-US" sz="1200"/>
              <a:t>CC BY-SA 3.0 &lt;https://creativecommons.org/licenses/by-sa/3.0&gt;, via Wikimedia Commons</a:t>
            </a:r>
          </a:p>
        </p:txBody>
      </p:sp>
      <p:sp>
        <p:nvSpPr>
          <p:cNvPr id="59395" name="Rectangle 5"/>
          <p:cNvSpPr>
            <a:spLocks noChangeArrowheads="1"/>
          </p:cNvSpPr>
          <p:nvPr/>
        </p:nvSpPr>
        <p:spPr bwMode="auto">
          <a:xfrm>
            <a:off x="469900" y="1238250"/>
            <a:ext cx="7732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[14] “Richard Powell” minor adjustments by:”penubag” The Hertzsprung Russell Diagram, accessed 2022-01-15 </a:t>
            </a:r>
          </a:p>
          <a:p>
            <a:r>
              <a:rPr lang="en-US" sz="1200"/>
              <a:t>CC BY-SA 2.5, https://commons.wikimedia.org/w/index.php?curid=2069082</a:t>
            </a:r>
          </a:p>
        </p:txBody>
      </p:sp>
      <p:sp>
        <p:nvSpPr>
          <p:cNvPr id="59396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AEEC123-ED9A-43D2-9827-6EDE47B9ABCE}" type="slidenum">
              <a:rPr lang="en-US" sz="1000">
                <a:solidFill>
                  <a:schemeClr val="bg1"/>
                </a:solidFill>
              </a:rPr>
              <a:pPr algn="r"/>
              <a:t>27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9397" name="Rectangle 7"/>
          <p:cNvSpPr>
            <a:spLocks noChangeArrowheads="1"/>
          </p:cNvSpPr>
          <p:nvPr/>
        </p:nvSpPr>
        <p:spPr bwMode="auto">
          <a:xfrm>
            <a:off x="469900" y="1739900"/>
            <a:ext cx="5056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[15] “MarsRover”, Radioactive_decay_modes.svg, accessed 2022-01-16</a:t>
            </a:r>
          </a:p>
          <a:p>
            <a:r>
              <a:rPr lang="en-US" sz="1200"/>
              <a:t>GFDL, https://commons.wikimedia.org/w/index.php?curid=8718327</a:t>
            </a:r>
          </a:p>
        </p:txBody>
      </p:sp>
      <p:sp>
        <p:nvSpPr>
          <p:cNvPr id="59398" name="Rectangle 7"/>
          <p:cNvSpPr>
            <a:spLocks noChangeArrowheads="1"/>
          </p:cNvSpPr>
          <p:nvPr/>
        </p:nvSpPr>
        <p:spPr bwMode="auto">
          <a:xfrm>
            <a:off x="469900" y="2239963"/>
            <a:ext cx="7929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[16] Koloczek, Alexander. </a:t>
            </a:r>
            <a:r>
              <a:rPr lang="en-US" sz="1200" i="1"/>
              <a:t>Systematic s-process sensitivity studies</a:t>
            </a:r>
            <a:r>
              <a:rPr lang="en-US" sz="1200"/>
              <a:t>. Diss. Univ.-Bibliothek Frankfurt am Main, 2015. 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69900" y="2559050"/>
            <a:ext cx="785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[17] Dillmann, Iris. </a:t>
            </a:r>
            <a:r>
              <a:rPr lang="en-US" sz="1200" i="1"/>
              <a:t>Determination of proton-and neutron-induced cross sections for [rho]-process studies: construction of an online database for the [rho] process</a:t>
            </a:r>
            <a:r>
              <a:rPr lang="en-US" sz="1200"/>
              <a:t>. Diss. University_of_Basel, 2008.</a:t>
            </a:r>
          </a:p>
        </p:txBody>
      </p:sp>
      <p:sp>
        <p:nvSpPr>
          <p:cNvPr id="59400" name="Rectangle 7"/>
          <p:cNvSpPr>
            <a:spLocks noChangeArrowheads="1"/>
          </p:cNvSpPr>
          <p:nvPr/>
        </p:nvSpPr>
        <p:spPr bwMode="auto">
          <a:xfrm>
            <a:off x="469900" y="3060700"/>
            <a:ext cx="78517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[18] Entnommen aus Scheidenberger, Seminar </a:t>
            </a:r>
            <a:r>
              <a:rPr lang="de-DE" sz="1200"/>
              <a:t>MP-30E Teil 1: Nukleare Astrophysik V14, WS 2012/2013</a:t>
            </a:r>
            <a:endParaRPr lang="en-US" sz="12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28D5928-3F75-4F3E-921E-AC765C7794EA}" type="slidenum">
              <a:rPr lang="en-US" sz="1000">
                <a:solidFill>
                  <a:schemeClr val="bg1"/>
                </a:solidFill>
              </a:rPr>
              <a:pPr algn="r"/>
              <a:t>28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6041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Additional slides</a:t>
            </a:r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Stellar evolution</a:t>
            </a:r>
          </a:p>
        </p:txBody>
      </p:sp>
      <p:pic>
        <p:nvPicPr>
          <p:cNvPr id="614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300" y="569913"/>
            <a:ext cx="5038725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21098B4-8E40-4303-81D5-6DF0711FE45B}" type="slidenum">
              <a:rPr lang="en-US" sz="1000">
                <a:solidFill>
                  <a:schemeClr val="bg1"/>
                </a:solidFill>
              </a:rPr>
              <a:pPr algn="r"/>
              <a:t>29</a:t>
            </a:fld>
            <a:endParaRPr lang="en-US" sz="1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58C671-42CD-4607-8733-88DD1A796FA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Primordial Nucleosynthesis</a:t>
            </a:r>
          </a:p>
        </p:txBody>
      </p:sp>
      <p:sp>
        <p:nvSpPr>
          <p:cNvPr id="19459" name="Textfeld 2"/>
          <p:cNvSpPr txBox="1">
            <a:spLocks noChangeArrowheads="1"/>
          </p:cNvSpPr>
          <p:nvPr/>
        </p:nvSpPr>
        <p:spPr bwMode="auto">
          <a:xfrm>
            <a:off x="1135063" y="1062038"/>
            <a:ext cx="49752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T = 10</a:t>
            </a:r>
            <a:r>
              <a:rPr lang="en-US" baseline="30000"/>
              <a:t>11 </a:t>
            </a:r>
            <a:r>
              <a:rPr lang="en-US"/>
              <a:t>K</a:t>
            </a:r>
            <a:endParaRPr lang="de-DE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heavier hardons decay to p/n</a:t>
            </a:r>
            <a:endParaRPr lang="de-DE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Constant conversion between p and n </a:t>
            </a:r>
          </a:p>
          <a:p>
            <a:pPr marL="342900" indent="-342900">
              <a:lnSpc>
                <a:spcPct val="125000"/>
              </a:lnSpc>
              <a:buFont typeface="Arial,Sans-Serif"/>
              <a:buChar char="•"/>
            </a:pPr>
            <a:r>
              <a:rPr lang="de-DE"/>
              <a:t>p : n equilibrium</a:t>
            </a:r>
          </a:p>
          <a:p>
            <a:pPr marL="342900" indent="-342900">
              <a:lnSpc>
                <a:spcPct val="125000"/>
              </a:lnSpc>
              <a:buFont typeface="Arial,Sans-Serif"/>
              <a:buChar char="•"/>
            </a:pPr>
            <a:r>
              <a:rPr lang="de-DE"/>
              <a:t>rapid production of neutrinos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/>
          </a:p>
        </p:txBody>
      </p:sp>
      <p:sp>
        <p:nvSpPr>
          <p:cNvPr id="19460" name="Textfeld 3"/>
          <p:cNvSpPr txBox="1">
            <a:spLocks noChangeArrowheads="1"/>
          </p:cNvSpPr>
          <p:nvPr/>
        </p:nvSpPr>
        <p:spPr bwMode="auto">
          <a:xfrm>
            <a:off x="379413" y="638175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0.01</a:t>
            </a:r>
            <a:r>
              <a:rPr lang="en-US" sz="2000"/>
              <a:t> </a:t>
            </a:r>
            <a:r>
              <a:rPr lang="en-US" sz="2000">
                <a:solidFill>
                  <a:srgbClr val="000000"/>
                </a:solidFill>
              </a:rPr>
              <a:t>s:</a:t>
            </a:r>
            <a:endParaRPr lang="de-DE" sz="2000"/>
          </a:p>
        </p:txBody>
      </p:sp>
      <p:sp>
        <p:nvSpPr>
          <p:cNvPr id="19461" name="Textfeld 14"/>
          <p:cNvSpPr txBox="1">
            <a:spLocks noChangeArrowheads="1"/>
          </p:cNvSpPr>
          <p:nvPr/>
        </p:nvSpPr>
        <p:spPr bwMode="auto">
          <a:xfrm>
            <a:off x="379413" y="2987675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1</a:t>
            </a:r>
            <a:r>
              <a:rPr lang="en-US" sz="2000"/>
              <a:t> </a:t>
            </a:r>
            <a:r>
              <a:rPr lang="en-US" sz="2000">
                <a:solidFill>
                  <a:srgbClr val="000000"/>
                </a:solidFill>
              </a:rPr>
              <a:t>s:</a:t>
            </a:r>
            <a:endParaRPr lang="de-DE" sz="2000"/>
          </a:p>
        </p:txBody>
      </p:sp>
      <p:pic>
        <p:nvPicPr>
          <p:cNvPr id="19462" name="Grafik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1575" y="1619250"/>
            <a:ext cx="27432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3" name="Gruppieren 4"/>
          <p:cNvGrpSpPr>
            <a:grpSpLocks/>
          </p:cNvGrpSpPr>
          <p:nvPr/>
        </p:nvGrpSpPr>
        <p:grpSpPr bwMode="auto">
          <a:xfrm>
            <a:off x="1135063" y="3430588"/>
            <a:ext cx="7726362" cy="2219325"/>
            <a:chOff x="4361833" y="4334182"/>
            <a:chExt cx="7726353" cy="2219582"/>
          </a:xfrm>
        </p:grpSpPr>
        <p:sp>
          <p:nvSpPr>
            <p:cNvPr id="19464" name="Textfeld 15"/>
            <p:cNvSpPr txBox="1">
              <a:spLocks noChangeArrowheads="1"/>
            </p:cNvSpPr>
            <p:nvPr/>
          </p:nvSpPr>
          <p:spPr bwMode="auto">
            <a:xfrm>
              <a:off x="4361833" y="4334182"/>
              <a:ext cx="4503786" cy="2219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125000"/>
                </a:lnSpc>
                <a:buFont typeface="Arial" charset="0"/>
                <a:buChar char="•"/>
              </a:pPr>
              <a:r>
                <a:rPr lang="de-DE"/>
                <a:t>T = 10</a:t>
              </a:r>
              <a:r>
                <a:rPr lang="de-DE" baseline="30000"/>
                <a:t>10 </a:t>
              </a:r>
              <a:r>
                <a:rPr lang="de-DE"/>
                <a:t>K, ~ 1 MeV</a:t>
              </a:r>
            </a:p>
            <a:p>
              <a:pPr marL="342900" indent="-342900">
                <a:lnSpc>
                  <a:spcPct val="125000"/>
                </a:lnSpc>
                <a:buFont typeface="Arial" charset="0"/>
                <a:buChar char="•"/>
              </a:pPr>
              <a:r>
                <a:rPr lang="de-DE"/>
                <a:t>Lower T favors n → p</a:t>
              </a:r>
            </a:p>
            <a:p>
              <a:pPr marL="342900" indent="-342900">
                <a:lnSpc>
                  <a:spcPct val="125000"/>
                </a:lnSpc>
                <a:buFont typeface="Arial" charset="0"/>
                <a:buChar char="•"/>
              </a:pPr>
              <a:r>
                <a:rPr lang="de-DE"/>
                <a:t>At T ~ 0.8 MeV "freeze out", n : p = 1 : 6</a:t>
              </a:r>
            </a:p>
            <a:p>
              <a:pPr marL="342900" indent="-342900">
                <a:lnSpc>
                  <a:spcPct val="125000"/>
                </a:lnSpc>
                <a:buFont typeface="Arial" charset="0"/>
                <a:buChar char="•"/>
              </a:pPr>
              <a:r>
                <a:rPr lang="de-DE"/>
                <a:t>T1/2(n) = 880 s → final ratio 1 : 7</a:t>
              </a:r>
            </a:p>
            <a:p>
              <a:pPr marL="342900" indent="-342900">
                <a:lnSpc>
                  <a:spcPct val="125000"/>
                </a:lnSpc>
                <a:buFont typeface="Arial" charset="0"/>
                <a:buChar char="•"/>
              </a:pPr>
              <a:r>
                <a:rPr lang="de-DE"/>
                <a:t>Neutrino stop interacting with baryonic matter → cosmic neutrino background</a:t>
              </a:r>
            </a:p>
            <a:p>
              <a:pPr marL="342900" indent="-342900">
                <a:lnSpc>
                  <a:spcPct val="125000"/>
                </a:lnSpc>
                <a:buFont typeface="Arial" charset="0"/>
                <a:buChar char="•"/>
              </a:pPr>
              <a:r>
                <a:rPr lang="de-DE"/>
                <a:t>d are produced, but fragment by </a:t>
              </a:r>
              <a:r>
                <a:rPr lang="de-DE">
                  <a:latin typeface="Bookman Old Style" pitchFamily="18" charset="0"/>
                </a:rPr>
                <a:t>γ</a:t>
              </a:r>
              <a:endParaRPr lang="de-DE"/>
            </a:p>
          </p:txBody>
        </p:sp>
        <p:pic>
          <p:nvPicPr>
            <p:cNvPr id="19465" name="Grafik 20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985314" y="4385717"/>
              <a:ext cx="3102872" cy="255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Xe isotopes</a:t>
            </a:r>
            <a:endParaRPr lang="en-US" smtClean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647700"/>
            <a:ext cx="715645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3" y="3181350"/>
            <a:ext cx="36258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935538" y="4205288"/>
            <a:ext cx="3808412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cs typeface="+mn-cs"/>
              </a:rPr>
              <a:t>isotope </a:t>
            </a:r>
            <a:r>
              <a:rPr lang="de-DE" sz="2000" dirty="0" err="1">
                <a:cs typeface="+mn-cs"/>
              </a:rPr>
              <a:t>shielding</a:t>
            </a:r>
            <a:endParaRPr lang="en-US" sz="2000" dirty="0">
              <a:cs typeface="+mn-cs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cs typeface="+mn-cs"/>
                <a:sym typeface="Wingdings" panose="05000000000000000000" pitchFamily="2" charset="2"/>
              </a:rPr>
              <a:t>isotopes can be produced in </a:t>
            </a:r>
          </a:p>
          <a:p>
            <a:pPr marL="361950">
              <a:defRPr/>
            </a:pPr>
            <a:r>
              <a:rPr lang="en-US" sz="2000" dirty="0">
                <a:cs typeface="+mn-cs"/>
                <a:sym typeface="Wingdings" panose="05000000000000000000" pitchFamily="2" charset="2"/>
              </a:rPr>
              <a:t>one or several processes</a:t>
            </a:r>
          </a:p>
          <a:p>
            <a:pPr marL="360363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cs typeface="+mn-cs"/>
                <a:sym typeface="Wingdings" panose="05000000000000000000" pitchFamily="2" charset="2"/>
              </a:rPr>
              <a:t>p-process is more rare</a:t>
            </a:r>
            <a:r>
              <a:rPr lang="en-US" sz="2000" dirty="0"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D9812C2-4626-4D01-A0F7-C2E978494631}" type="slidenum">
              <a:rPr lang="en-US" sz="1000">
                <a:solidFill>
                  <a:schemeClr val="bg1"/>
                </a:solidFill>
              </a:rPr>
              <a:pPr algn="r"/>
              <a:t>31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Dalitz Plot</a:t>
            </a:r>
            <a:endParaRPr lang="ru-RU" smtClean="0"/>
          </a:p>
        </p:txBody>
      </p:sp>
      <p:pic>
        <p:nvPicPr>
          <p:cNvPr id="63491" name="Picture 3" descr="C:\Users\Ира\Desktop\Lecture Week on Nuclear Structure\Papers\My project\fig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860425"/>
            <a:ext cx="4318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572000" y="887413"/>
            <a:ext cx="0" cy="5665787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3493" name="Прямоугольник 5"/>
          <p:cNvSpPr>
            <a:spLocks noChangeArrowheads="1"/>
          </p:cNvSpPr>
          <p:nvPr/>
        </p:nvSpPr>
        <p:spPr bwMode="auto">
          <a:xfrm>
            <a:off x="0" y="6383338"/>
            <a:ext cx="1238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R. Smith, et al. </a:t>
            </a:r>
          </a:p>
        </p:txBody>
      </p:sp>
      <p:sp>
        <p:nvSpPr>
          <p:cNvPr id="63494" name="Прямоугольник 6"/>
          <p:cNvSpPr>
            <a:spLocks noChangeArrowheads="1"/>
          </p:cNvSpPr>
          <p:nvPr/>
        </p:nvSpPr>
        <p:spPr bwMode="auto">
          <a:xfrm>
            <a:off x="4627563" y="6397625"/>
            <a:ext cx="15668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D. Dell’Aquila, et al. </a:t>
            </a:r>
          </a:p>
        </p:txBody>
      </p:sp>
      <p:pic>
        <p:nvPicPr>
          <p:cNvPr id="63495" name="Picture 2"/>
          <p:cNvPicPr>
            <a:picLocks noChangeAspect="1" noChangeArrowheads="1"/>
          </p:cNvPicPr>
          <p:nvPr/>
        </p:nvPicPr>
        <p:blipFill>
          <a:blip r:embed="rId3"/>
          <a:srcRect r="2740"/>
          <a:stretch>
            <a:fillRect/>
          </a:stretch>
        </p:blipFill>
        <p:spPr bwMode="auto">
          <a:xfrm>
            <a:off x="4797425" y="715963"/>
            <a:ext cx="4346575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6" name="Прямоугольник 12"/>
          <p:cNvSpPr>
            <a:spLocks noChangeArrowheads="1"/>
          </p:cNvSpPr>
          <p:nvPr/>
        </p:nvSpPr>
        <p:spPr bwMode="auto">
          <a:xfrm>
            <a:off x="4627563" y="6397625"/>
            <a:ext cx="15668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D. Dell’Aquila, et al. </a:t>
            </a:r>
          </a:p>
        </p:txBody>
      </p:sp>
      <p:sp>
        <p:nvSpPr>
          <p:cNvPr id="63497" name="Rectangle 12"/>
          <p:cNvSpPr>
            <a:spLocks noChangeArrowheads="1"/>
          </p:cNvSpPr>
          <p:nvPr/>
        </p:nvSpPr>
        <p:spPr bwMode="auto">
          <a:xfrm>
            <a:off x="212725" y="4994275"/>
            <a:ext cx="2789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ym typeface="Wingdings" pitchFamily="2" charset="2"/>
              </a:rPr>
              <a:t>Sequential decay dominating</a:t>
            </a:r>
            <a:endParaRPr lang="en-US">
              <a:sym typeface="Wingdings" pitchFamily="2" charset="2"/>
            </a:endParaRPr>
          </a:p>
        </p:txBody>
      </p:sp>
      <p:sp>
        <p:nvSpPr>
          <p:cNvPr id="63498" name="Rectangle 13"/>
          <p:cNvSpPr>
            <a:spLocks noChangeArrowheads="1"/>
          </p:cNvSpPr>
          <p:nvPr/>
        </p:nvSpPr>
        <p:spPr bwMode="auto">
          <a:xfrm>
            <a:off x="212725" y="5357813"/>
            <a:ext cx="4022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ym typeface="Wingdings" pitchFamily="2" charset="2"/>
              </a:rPr>
              <a:t>Triangle-width ~ experimental resolution</a:t>
            </a:r>
            <a:endParaRPr lang="en-US">
              <a:sym typeface="Wingdings" pitchFamily="2" charset="2"/>
            </a:endParaRPr>
          </a:p>
        </p:txBody>
      </p:sp>
      <p:sp>
        <p:nvSpPr>
          <p:cNvPr id="63499" name="Rectangle 14"/>
          <p:cNvSpPr>
            <a:spLocks noChangeArrowheads="1"/>
          </p:cNvSpPr>
          <p:nvPr/>
        </p:nvSpPr>
        <p:spPr bwMode="auto">
          <a:xfrm>
            <a:off x="212725" y="5721350"/>
            <a:ext cx="3709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ym typeface="Wingdings" pitchFamily="2" charset="2"/>
              </a:rPr>
              <a:t>Some counts out of the triangular locus</a:t>
            </a:r>
            <a:endParaRPr lang="en-US">
              <a:sym typeface="Wingdings" pitchFamily="2" charset="2"/>
            </a:endParaRPr>
          </a:p>
        </p:txBody>
      </p:sp>
      <p:grpSp>
        <p:nvGrpSpPr>
          <p:cNvPr id="63500" name="Group 18"/>
          <p:cNvGrpSpPr>
            <a:grpSpLocks/>
          </p:cNvGrpSpPr>
          <p:nvPr/>
        </p:nvGrpSpPr>
        <p:grpSpPr bwMode="auto">
          <a:xfrm>
            <a:off x="5111750" y="5302250"/>
            <a:ext cx="2071688" cy="425450"/>
            <a:chOff x="2981" y="3286"/>
            <a:chExt cx="1305" cy="268"/>
          </a:xfrm>
        </p:grpSpPr>
        <p:pic>
          <p:nvPicPr>
            <p:cNvPr id="63502" name="Picture 16" descr="frac%7b1%7d%7b2%7d%7d%20%7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72" y="3286"/>
              <a:ext cx="314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03" name="Rectangle 17"/>
            <p:cNvSpPr>
              <a:spLocks noChangeArrowheads="1"/>
            </p:cNvSpPr>
            <p:nvPr/>
          </p:nvSpPr>
          <p:spPr bwMode="auto">
            <a:xfrm>
              <a:off x="2981" y="3317"/>
              <a:ext cx="9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>
                  <a:sym typeface="Wingdings" pitchFamily="2" charset="2"/>
                </a:rPr>
                <a:t>Single peak for</a:t>
              </a:r>
              <a:endParaRPr lang="en-US">
                <a:sym typeface="Wingdings" pitchFamily="2" charset="2"/>
              </a:endParaRPr>
            </a:p>
          </p:txBody>
        </p:sp>
      </p:grpSp>
      <p:sp>
        <p:nvSpPr>
          <p:cNvPr id="63501" name="Rectangle 19"/>
          <p:cNvSpPr>
            <a:spLocks noChangeArrowheads="1"/>
          </p:cNvSpPr>
          <p:nvPr/>
        </p:nvSpPr>
        <p:spPr bwMode="auto">
          <a:xfrm>
            <a:off x="5111750" y="5776913"/>
            <a:ext cx="3830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>
                <a:sym typeface="Wingdings" pitchFamily="2" charset="2"/>
              </a:rPr>
              <a:t>Monte Carlo Simulation (branching ratio)</a:t>
            </a:r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966DD0B-F766-4A3D-BE27-002B68AB4E73}" type="slidenum">
              <a:rPr lang="en-US" sz="1000">
                <a:solidFill>
                  <a:schemeClr val="bg1"/>
                </a:solidFill>
              </a:rPr>
              <a:pPr algn="r"/>
              <a:t>32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Fractional Energy Spectrum</a:t>
            </a:r>
            <a:endParaRPr lang="ru-RU" smtClean="0"/>
          </a:p>
        </p:txBody>
      </p:sp>
      <p:pic>
        <p:nvPicPr>
          <p:cNvPr id="64515" name="Picture 5" descr="C:\Users\Ира\Desktop\Lecture Week on Nuclear Structure\Papers\My project\fig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488" y="850900"/>
            <a:ext cx="398303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572000" y="887413"/>
            <a:ext cx="0" cy="549910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4517" name="Прямоугольник 4"/>
          <p:cNvSpPr>
            <a:spLocks noChangeArrowheads="1"/>
          </p:cNvSpPr>
          <p:nvPr/>
        </p:nvSpPr>
        <p:spPr bwMode="auto">
          <a:xfrm>
            <a:off x="-9525" y="6383338"/>
            <a:ext cx="123825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i="1"/>
              <a:t>R. Smith, et al. </a:t>
            </a:r>
            <a:endParaRPr lang="de-DE" sz="1200" i="1"/>
          </a:p>
        </p:txBody>
      </p:sp>
      <p:sp>
        <p:nvSpPr>
          <p:cNvPr id="64518" name="Прямоугольник 5"/>
          <p:cNvSpPr>
            <a:spLocks noChangeArrowheads="1"/>
          </p:cNvSpPr>
          <p:nvPr/>
        </p:nvSpPr>
        <p:spPr bwMode="auto">
          <a:xfrm>
            <a:off x="4618038" y="6397625"/>
            <a:ext cx="1566862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200" i="1"/>
              <a:t>D. Dell’Aquila, et al. </a:t>
            </a:r>
            <a:endParaRPr lang="de-DE" sz="1200" i="1"/>
          </a:p>
        </p:txBody>
      </p:sp>
      <p:pic>
        <p:nvPicPr>
          <p:cNvPr id="645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2800" y="769938"/>
            <a:ext cx="453866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0" name="Textfeld 7"/>
          <p:cNvSpPr txBox="1">
            <a:spLocks noChangeArrowheads="1"/>
          </p:cNvSpPr>
          <p:nvPr/>
        </p:nvSpPr>
        <p:spPr bwMode="auto">
          <a:xfrm>
            <a:off x="434975" y="4521200"/>
            <a:ext cx="41354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Solid: 0 %, Dot-Dash: 0.05 %, Dot: 0.1 %</a:t>
            </a:r>
          </a:p>
        </p:txBody>
      </p:sp>
      <p:sp>
        <p:nvSpPr>
          <p:cNvPr id="64521" name="Textfeld 12"/>
          <p:cNvSpPr txBox="1">
            <a:spLocks noChangeArrowheads="1"/>
          </p:cNvSpPr>
          <p:nvPr/>
        </p:nvSpPr>
        <p:spPr bwMode="auto">
          <a:xfrm>
            <a:off x="130175" y="4076700"/>
            <a:ext cx="293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/>
              <a:t>Direct decay contribution:</a:t>
            </a:r>
            <a:endParaRPr lang="de-DE" sz="2000"/>
          </a:p>
        </p:txBody>
      </p:sp>
      <p:sp>
        <p:nvSpPr>
          <p:cNvPr id="64522" name="Textfeld 13"/>
          <p:cNvSpPr txBox="1">
            <a:spLocks noChangeArrowheads="1"/>
          </p:cNvSpPr>
          <p:nvPr/>
        </p:nvSpPr>
        <p:spPr bwMode="auto">
          <a:xfrm>
            <a:off x="130175" y="4938713"/>
            <a:ext cx="4256088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/>
              <a:t>100 % sequential decay fits to experimental data (tails)</a:t>
            </a:r>
            <a:endParaRPr lang="de-DE" sz="2000"/>
          </a:p>
        </p:txBody>
      </p:sp>
      <p:sp>
        <p:nvSpPr>
          <p:cNvPr id="64523" name="Textfeld 14"/>
          <p:cNvSpPr txBox="1">
            <a:spLocks noChangeArrowheads="1"/>
          </p:cNvSpPr>
          <p:nvPr/>
        </p:nvSpPr>
        <p:spPr bwMode="auto">
          <a:xfrm>
            <a:off x="130175" y="5699125"/>
            <a:ext cx="4033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/>
              <a:t>→ Upper limit for direct decay 0.047 % </a:t>
            </a:r>
            <a:endParaRPr lang="de-DE" sz="2000"/>
          </a:p>
        </p:txBody>
      </p:sp>
      <p:sp>
        <p:nvSpPr>
          <p:cNvPr id="64524" name="Textfeld 15"/>
          <p:cNvSpPr txBox="1">
            <a:spLocks noChangeArrowheads="1"/>
          </p:cNvSpPr>
          <p:nvPr/>
        </p:nvSpPr>
        <p:spPr bwMode="auto">
          <a:xfrm>
            <a:off x="4979988" y="4557713"/>
            <a:ext cx="41338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Dash: 0 %, fitting to experimental data</a:t>
            </a:r>
          </a:p>
        </p:txBody>
      </p:sp>
      <p:sp>
        <p:nvSpPr>
          <p:cNvPr id="64525" name="Textfeld 16"/>
          <p:cNvSpPr txBox="1">
            <a:spLocks noChangeArrowheads="1"/>
          </p:cNvSpPr>
          <p:nvPr/>
        </p:nvSpPr>
        <p:spPr bwMode="auto">
          <a:xfrm>
            <a:off x="4702175" y="4076700"/>
            <a:ext cx="293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/>
              <a:t>Direct decay contribution:</a:t>
            </a:r>
            <a:endParaRPr lang="de-DE" sz="2000"/>
          </a:p>
        </p:txBody>
      </p:sp>
      <p:sp>
        <p:nvSpPr>
          <p:cNvPr id="64526" name="Textfeld 17"/>
          <p:cNvSpPr txBox="1">
            <a:spLocks noChangeArrowheads="1"/>
          </p:cNvSpPr>
          <p:nvPr/>
        </p:nvSpPr>
        <p:spPr bwMode="auto">
          <a:xfrm>
            <a:off x="4702175" y="5699125"/>
            <a:ext cx="4033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/>
              <a:t>→ Upper limit for direct decay 0.043 % </a:t>
            </a:r>
            <a:endParaRPr lang="de-DE" sz="2000"/>
          </a:p>
        </p:txBody>
      </p:sp>
      <p:sp>
        <p:nvSpPr>
          <p:cNvPr id="64527" name="Textfeld 18"/>
          <p:cNvSpPr txBox="1">
            <a:spLocks noChangeArrowheads="1"/>
          </p:cNvSpPr>
          <p:nvPr/>
        </p:nvSpPr>
        <p:spPr bwMode="auto">
          <a:xfrm>
            <a:off x="4757738" y="4938713"/>
            <a:ext cx="4256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/>
              <a:t>direct decay statistically insignificant</a:t>
            </a:r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5"/>
          <p:cNvSpPr txBox="1">
            <a:spLocks noGrp="1" noChangeArrowheads="1"/>
          </p:cNvSpPr>
          <p:nvPr/>
        </p:nvSpPr>
        <p:spPr bwMode="auto">
          <a:xfrm>
            <a:off x="7010400" y="6657975"/>
            <a:ext cx="213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9BC3C2C-2FED-412F-BA2D-C91CB2166DFA}" type="slidenum">
              <a:rPr lang="en-US" sz="1000">
                <a:solidFill>
                  <a:schemeClr val="bg1"/>
                </a:solidFill>
              </a:rPr>
              <a:pPr algn="r"/>
              <a:t>33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655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cs typeface="Arial" charset="0"/>
              </a:rPr>
              <a:t>H-R Diagram</a:t>
            </a:r>
            <a:endParaRPr lang="de-DE" smtClean="0">
              <a:cs typeface="Arial" charset="0"/>
            </a:endParaRPr>
          </a:p>
        </p:txBody>
      </p:sp>
      <p:pic>
        <p:nvPicPr>
          <p:cNvPr id="65539" name="Picture 28" descr="H-R_diagram_-edited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676275"/>
            <a:ext cx="508635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Text Box 29"/>
          <p:cNvSpPr txBox="1">
            <a:spLocks noChangeArrowheads="1"/>
          </p:cNvSpPr>
          <p:nvPr/>
        </p:nvSpPr>
        <p:spPr bwMode="auto">
          <a:xfrm>
            <a:off x="8601075" y="6234113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[14]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r-process: dynamic calculations</a:t>
            </a: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600075"/>
            <a:ext cx="3719512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238" y="3724275"/>
            <a:ext cx="3719512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0950" y="931863"/>
            <a:ext cx="36734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2"/>
          <p:cNvSpPr>
            <a:spLocks noChangeArrowheads="1"/>
          </p:cNvSpPr>
          <p:nvPr/>
        </p:nvSpPr>
        <p:spPr bwMode="auto">
          <a:xfrm>
            <a:off x="4572000" y="3917950"/>
            <a:ext cx="475297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Dynamic r-process flow calculations  are extremely complicated:</a:t>
            </a:r>
          </a:p>
          <a:p>
            <a:pPr>
              <a:buFont typeface="Arial" charset="0"/>
              <a:buChar char="•"/>
            </a:pPr>
            <a:r>
              <a:rPr lang="en-US" sz="1800">
                <a:sym typeface="Wingdings" pitchFamily="2" charset="2"/>
              </a:rPr>
              <a:t> understanding of </a:t>
            </a:r>
            <a:r>
              <a:rPr lang="en-US" sz="1800"/>
              <a:t>time-dependent T and N</a:t>
            </a:r>
            <a:r>
              <a:rPr lang="en-US" sz="1800" baseline="-25000"/>
              <a:t>n</a:t>
            </a:r>
            <a:r>
              <a:rPr lang="en-US" sz="1800"/>
              <a:t> change (positions of waiting points, reaction rates)</a:t>
            </a:r>
            <a:endParaRPr lang="en-US" sz="1800">
              <a:sym typeface="Wingdings" pitchFamily="2" charset="2"/>
            </a:endParaRPr>
          </a:p>
          <a:p>
            <a:pPr>
              <a:buFont typeface="Arial" charset="0"/>
              <a:buChar char="•"/>
            </a:pPr>
            <a:r>
              <a:rPr lang="en-US" sz="1800"/>
              <a:t> precise nuclear physics data (masses, half-lives, branching ratios, fission barriers)</a:t>
            </a:r>
            <a:endParaRPr lang="en-US" sz="1800">
              <a:sym typeface="Wingdings" pitchFamily="2" charset="2"/>
            </a:endParaRPr>
          </a:p>
        </p:txBody>
      </p:sp>
      <p:sp>
        <p:nvSpPr>
          <p:cNvPr id="66566" name="Text Box 20"/>
          <p:cNvSpPr txBox="1">
            <a:spLocks noChangeArrowheads="1"/>
          </p:cNvSpPr>
          <p:nvPr/>
        </p:nvSpPr>
        <p:spPr bwMode="auto">
          <a:xfrm>
            <a:off x="5567363" y="6380163"/>
            <a:ext cx="35766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en-US" sz="1200"/>
              <a:t>Pfeiffer et al.: Nucl. Phys. A 693 (2001) 282 – 324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86A172-8B6F-4E47-ABDB-764976F8D16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Primordial Nucleosynthesis</a:t>
            </a:r>
          </a:p>
        </p:txBody>
      </p:sp>
      <p:sp>
        <p:nvSpPr>
          <p:cNvPr id="21507" name="Textfeld 2"/>
          <p:cNvSpPr txBox="1">
            <a:spLocks noChangeArrowheads="1"/>
          </p:cNvSpPr>
          <p:nvPr/>
        </p:nvSpPr>
        <p:spPr bwMode="auto">
          <a:xfrm>
            <a:off x="831850" y="1042988"/>
            <a:ext cx="4992688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T = 10</a:t>
            </a:r>
            <a:r>
              <a:rPr lang="en-US" baseline="30000"/>
              <a:t>9</a:t>
            </a:r>
            <a:r>
              <a:rPr lang="en-US"/>
              <a:t> - 10</a:t>
            </a:r>
            <a:r>
              <a:rPr lang="en-US" baseline="30000"/>
              <a:t>7 </a:t>
            </a:r>
            <a:r>
              <a:rPr lang="en-US"/>
              <a:t>K</a:t>
            </a:r>
            <a:endParaRPr lang="de-DE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Effective d production: 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r>
              <a:rPr lang="en-US"/>
              <a:t>Formation of </a:t>
            </a:r>
            <a:r>
              <a:rPr lang="en-US" baseline="30000"/>
              <a:t>4</a:t>
            </a:r>
            <a:r>
              <a:rPr lang="en-US"/>
              <a:t>He:</a:t>
            </a:r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/>
          </a:p>
          <a:p>
            <a:pPr marL="342900" indent="-342900">
              <a:lnSpc>
                <a:spcPct val="125000"/>
              </a:lnSpc>
              <a:buFont typeface="Arial" charset="0"/>
              <a:buChar char="•"/>
            </a:pPr>
            <a:endParaRPr lang="en-US"/>
          </a:p>
        </p:txBody>
      </p:sp>
      <p:sp>
        <p:nvSpPr>
          <p:cNvPr id="21508" name="Textfeld 3"/>
          <p:cNvSpPr txBox="1">
            <a:spLocks noChangeArrowheads="1"/>
          </p:cNvSpPr>
          <p:nvPr/>
        </p:nvSpPr>
        <p:spPr bwMode="auto">
          <a:xfrm>
            <a:off x="139700" y="638175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10 - 1000</a:t>
            </a:r>
            <a:r>
              <a:rPr lang="en-US" sz="2000"/>
              <a:t> </a:t>
            </a:r>
            <a:r>
              <a:rPr lang="en-US" sz="2000">
                <a:solidFill>
                  <a:srgbClr val="000000"/>
                </a:solidFill>
              </a:rPr>
              <a:t>s:</a:t>
            </a:r>
            <a:endParaRPr lang="de-DE" sz="2000"/>
          </a:p>
        </p:txBody>
      </p:sp>
      <p:pic>
        <p:nvPicPr>
          <p:cNvPr id="21509" name="Grafik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0588" y="1411288"/>
            <a:ext cx="1885950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Grafik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63" y="2247900"/>
            <a:ext cx="337026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feld 8"/>
          <p:cNvSpPr txBox="1">
            <a:spLocks noChangeArrowheads="1"/>
          </p:cNvSpPr>
          <p:nvPr/>
        </p:nvSpPr>
        <p:spPr bwMode="auto">
          <a:xfrm>
            <a:off x="831850" y="5075238"/>
            <a:ext cx="431482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H 75 %, He 25 %, deuterium 10</a:t>
            </a:r>
            <a:r>
              <a:rPr lang="de-DE" baseline="30000"/>
              <a:t>-12</a:t>
            </a:r>
            <a:r>
              <a:rPr lang="de-DE"/>
              <a:t> observable</a:t>
            </a:r>
            <a:endParaRPr lang="de-DE" sz="2000"/>
          </a:p>
          <a:p>
            <a:pPr>
              <a:lnSpc>
                <a:spcPct val="125000"/>
              </a:lnSpc>
            </a:pPr>
            <a:r>
              <a:rPr lang="de-DE" baseline="30000"/>
              <a:t>7</a:t>
            </a:r>
            <a:r>
              <a:rPr lang="de-DE"/>
              <a:t>Li factor 3 less observered than predicted</a:t>
            </a:r>
          </a:p>
        </p:txBody>
      </p:sp>
      <p:sp>
        <p:nvSpPr>
          <p:cNvPr id="21512" name="Textfeld 9"/>
          <p:cNvSpPr txBox="1">
            <a:spLocks noChangeArrowheads="1"/>
          </p:cNvSpPr>
          <p:nvPr/>
        </p:nvSpPr>
        <p:spPr bwMode="auto">
          <a:xfrm>
            <a:off x="831850" y="4241800"/>
            <a:ext cx="444341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Also </a:t>
            </a:r>
            <a:r>
              <a:rPr lang="de-DE" baseline="30000"/>
              <a:t>6,7</a:t>
            </a:r>
            <a:r>
              <a:rPr lang="de-DE"/>
              <a:t>Li, </a:t>
            </a:r>
            <a:r>
              <a:rPr lang="de-DE" baseline="30000"/>
              <a:t>2,3</a:t>
            </a:r>
            <a:r>
              <a:rPr lang="de-DE"/>
              <a:t>H, </a:t>
            </a:r>
            <a:r>
              <a:rPr lang="de-DE" baseline="30000"/>
              <a:t>3</a:t>
            </a:r>
            <a:r>
              <a:rPr lang="de-DE"/>
              <a:t>He, </a:t>
            </a:r>
            <a:r>
              <a:rPr lang="de-DE" baseline="30000"/>
              <a:t>7</a:t>
            </a:r>
            <a:r>
              <a:rPr lang="de-DE"/>
              <a:t>Be and p</a:t>
            </a:r>
          </a:p>
          <a:p>
            <a:pPr>
              <a:lnSpc>
                <a:spcPct val="125000"/>
              </a:lnSpc>
            </a:pPr>
            <a:r>
              <a:rPr lang="de-DE"/>
              <a:t>Free n decays within months, </a:t>
            </a:r>
            <a:r>
              <a:rPr lang="de-DE" baseline="30000"/>
              <a:t>3</a:t>
            </a:r>
            <a:r>
              <a:rPr lang="de-DE"/>
              <a:t>H within years</a:t>
            </a:r>
          </a:p>
        </p:txBody>
      </p:sp>
      <p:sp>
        <p:nvSpPr>
          <p:cNvPr id="21513" name="Textfeld 11"/>
          <p:cNvSpPr txBox="1">
            <a:spLocks noChangeArrowheads="1"/>
          </p:cNvSpPr>
          <p:nvPr/>
        </p:nvSpPr>
        <p:spPr bwMode="auto">
          <a:xfrm>
            <a:off x="831850" y="5910263"/>
            <a:ext cx="44434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T too low for further fusion</a:t>
            </a:r>
            <a:endParaRPr lang="de-DE" sz="2000"/>
          </a:p>
          <a:p>
            <a:pPr>
              <a:lnSpc>
                <a:spcPct val="125000"/>
              </a:lnSpc>
            </a:pPr>
            <a:r>
              <a:rPr lang="de-DE"/>
              <a:t> → Beryllium-8 Barrier </a:t>
            </a:r>
            <a:endParaRPr lang="de-DE" sz="2000"/>
          </a:p>
        </p:txBody>
      </p:sp>
      <p:sp>
        <p:nvSpPr>
          <p:cNvPr id="21514" name="Text Box 13"/>
          <p:cNvSpPr txBox="1">
            <a:spLocks noChangeArrowheads="1"/>
          </p:cNvSpPr>
          <p:nvPr/>
        </p:nvSpPr>
        <p:spPr bwMode="auto">
          <a:xfrm>
            <a:off x="8789988" y="3411538"/>
            <a:ext cx="3540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[2]</a:t>
            </a:r>
          </a:p>
        </p:txBody>
      </p:sp>
      <p:sp>
        <p:nvSpPr>
          <p:cNvPr id="21515" name="Text Box 14"/>
          <p:cNvSpPr txBox="1">
            <a:spLocks noChangeArrowheads="1"/>
          </p:cNvSpPr>
          <p:nvPr/>
        </p:nvSpPr>
        <p:spPr bwMode="auto">
          <a:xfrm>
            <a:off x="8789988" y="6218238"/>
            <a:ext cx="3540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[3]</a:t>
            </a:r>
          </a:p>
        </p:txBody>
      </p:sp>
      <p:pic>
        <p:nvPicPr>
          <p:cNvPr id="21516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8213" y="4092575"/>
            <a:ext cx="30257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Grafik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11775" y="619125"/>
            <a:ext cx="3832225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1980BC-F4A4-4265-8068-840C7464B9D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Nuclear Fusion</a:t>
            </a:r>
            <a:endParaRPr lang="de-DE" smtClean="0"/>
          </a:p>
        </p:txBody>
      </p:sp>
      <p:sp>
        <p:nvSpPr>
          <p:cNvPr id="23555" name="Textfeld 5"/>
          <p:cNvSpPr txBox="1">
            <a:spLocks noChangeArrowheads="1"/>
          </p:cNvSpPr>
          <p:nvPr/>
        </p:nvSpPr>
        <p:spPr bwMode="auto">
          <a:xfrm>
            <a:off x="339725" y="769938"/>
            <a:ext cx="3690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Overcome Coulomb repulsion</a:t>
            </a:r>
          </a:p>
        </p:txBody>
      </p:sp>
      <p:pic>
        <p:nvPicPr>
          <p:cNvPr id="23556" name="Grafik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5363" y="766763"/>
            <a:ext cx="2743200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feld 4"/>
          <p:cNvSpPr txBox="1">
            <a:spLocks noChangeArrowheads="1"/>
          </p:cNvSpPr>
          <p:nvPr/>
        </p:nvSpPr>
        <p:spPr bwMode="auto">
          <a:xfrm>
            <a:off x="6462713" y="3429000"/>
            <a:ext cx="2743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/>
              <a:t>e² /fm ~ 1MeV</a:t>
            </a:r>
          </a:p>
        </p:txBody>
      </p:sp>
      <p:sp>
        <p:nvSpPr>
          <p:cNvPr id="23558" name="Textfeld 7"/>
          <p:cNvSpPr txBox="1">
            <a:spLocks noChangeArrowheads="1"/>
          </p:cNvSpPr>
          <p:nvPr/>
        </p:nvSpPr>
        <p:spPr bwMode="auto">
          <a:xfrm>
            <a:off x="339725" y="1287463"/>
            <a:ext cx="5934075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Maxwell-Boltzmann:</a:t>
            </a:r>
            <a:br>
              <a:rPr lang="de-DE"/>
            </a:br>
            <a:r>
              <a:rPr lang="de-DE"/>
              <a:t>Energy Distribution of particles in </a:t>
            </a:r>
            <a:endParaRPr lang="de-DE" sz="2000"/>
          </a:p>
          <a:p>
            <a:pPr>
              <a:lnSpc>
                <a:spcPct val="125000"/>
              </a:lnSpc>
            </a:pPr>
            <a:r>
              <a:rPr lang="de-DE"/>
              <a:t>thermal equilibrium</a:t>
            </a:r>
          </a:p>
          <a:p>
            <a:pPr>
              <a:lnSpc>
                <a:spcPct val="125000"/>
              </a:lnSpc>
            </a:pPr>
            <a:r>
              <a:rPr lang="de-DE"/>
              <a:t>→ exponential decrease for higher Energies</a:t>
            </a:r>
          </a:p>
        </p:txBody>
      </p:sp>
      <p:sp>
        <p:nvSpPr>
          <p:cNvPr id="23559" name="Textfeld 8"/>
          <p:cNvSpPr txBox="1">
            <a:spLocks noChangeArrowheads="1"/>
          </p:cNvSpPr>
          <p:nvPr/>
        </p:nvSpPr>
        <p:spPr bwMode="auto">
          <a:xfrm>
            <a:off x="339725" y="2884488"/>
            <a:ext cx="46259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Quantum tunneling Coulomb Barrier</a:t>
            </a:r>
          </a:p>
          <a:p>
            <a:pPr>
              <a:lnSpc>
                <a:spcPct val="125000"/>
              </a:lnSpc>
            </a:pPr>
            <a:r>
              <a:rPr lang="de-DE"/>
              <a:t>→ exponential probability increase with higher E</a:t>
            </a:r>
          </a:p>
        </p:txBody>
      </p:sp>
      <p:sp>
        <p:nvSpPr>
          <p:cNvPr id="23560" name="Textfeld 9"/>
          <p:cNvSpPr txBox="1">
            <a:spLocks noChangeArrowheads="1"/>
          </p:cNvSpPr>
          <p:nvPr/>
        </p:nvSpPr>
        <p:spPr bwMode="auto">
          <a:xfrm>
            <a:off x="339725" y="4100513"/>
            <a:ext cx="46259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de-DE"/>
              <a:t>Gamow Factor: </a:t>
            </a:r>
          </a:p>
          <a:p>
            <a:pPr>
              <a:lnSpc>
                <a:spcPct val="125000"/>
              </a:lnSpc>
            </a:pPr>
            <a:endParaRPr lang="de-DE"/>
          </a:p>
          <a:p>
            <a:pPr>
              <a:lnSpc>
                <a:spcPct val="125000"/>
              </a:lnSpc>
            </a:pPr>
            <a:endParaRPr lang="de-DE"/>
          </a:p>
          <a:p>
            <a:pPr>
              <a:lnSpc>
                <a:spcPct val="125000"/>
              </a:lnSpc>
            </a:pPr>
            <a:endParaRPr lang="de-DE"/>
          </a:p>
          <a:p>
            <a:pPr>
              <a:lnSpc>
                <a:spcPct val="125000"/>
              </a:lnSpc>
            </a:pPr>
            <a:r>
              <a:rPr lang="de-DE"/>
              <a:t>Probability of Fusion</a:t>
            </a:r>
          </a:p>
          <a:p>
            <a:pPr>
              <a:lnSpc>
                <a:spcPct val="125000"/>
              </a:lnSpc>
            </a:pPr>
            <a:r>
              <a:rPr lang="de-DE"/>
              <a:t>Gamow-Window (area) </a:t>
            </a:r>
          </a:p>
          <a:p>
            <a:pPr>
              <a:lnSpc>
                <a:spcPct val="125000"/>
              </a:lnSpc>
            </a:pPr>
            <a:r>
              <a:rPr lang="de-DE"/>
              <a:t>Gamow Peak (maximum)</a:t>
            </a:r>
          </a:p>
        </p:txBody>
      </p:sp>
      <p:pic>
        <p:nvPicPr>
          <p:cNvPr id="23561" name="Grafik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1425" y="4591050"/>
            <a:ext cx="27432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Text Box 12"/>
          <p:cNvSpPr txBox="1">
            <a:spLocks noChangeArrowheads="1"/>
          </p:cNvSpPr>
          <p:nvPr/>
        </p:nvSpPr>
        <p:spPr bwMode="auto">
          <a:xfrm>
            <a:off x="8734425" y="3155950"/>
            <a:ext cx="354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[4]</a:t>
            </a:r>
          </a:p>
        </p:txBody>
      </p:sp>
      <p:sp>
        <p:nvSpPr>
          <p:cNvPr id="23563" name="Text Box 13"/>
          <p:cNvSpPr txBox="1">
            <a:spLocks noChangeArrowheads="1"/>
          </p:cNvSpPr>
          <p:nvPr/>
        </p:nvSpPr>
        <p:spPr bwMode="auto">
          <a:xfrm>
            <a:off x="8789988" y="6405563"/>
            <a:ext cx="3540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[5]</a:t>
            </a:r>
          </a:p>
        </p:txBody>
      </p:sp>
      <p:pic>
        <p:nvPicPr>
          <p:cNvPr id="23564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43613" y="3957638"/>
            <a:ext cx="27813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24F84A3-1578-4984-B644-F43B1C201558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25602" name="Grafik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7100" y="815975"/>
            <a:ext cx="554672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 Burning</a:t>
            </a:r>
            <a:endParaRPr lang="de-DE" smtClean="0"/>
          </a:p>
        </p:txBody>
      </p:sp>
      <p:pic>
        <p:nvPicPr>
          <p:cNvPr id="25604" name="Grafik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5384800"/>
            <a:ext cx="34623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Grafik 1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5108575"/>
            <a:ext cx="7254875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feld 4"/>
          <p:cNvSpPr txBox="1">
            <a:spLocks noChangeArrowheads="1"/>
          </p:cNvSpPr>
          <p:nvPr/>
        </p:nvSpPr>
        <p:spPr bwMode="auto">
          <a:xfrm>
            <a:off x="231775" y="674688"/>
            <a:ext cx="274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p-p chain:</a:t>
            </a:r>
          </a:p>
        </p:txBody>
      </p:sp>
      <p:sp>
        <p:nvSpPr>
          <p:cNvPr id="25607" name="Textfeld 19"/>
          <p:cNvSpPr txBox="1">
            <a:spLocks noChangeArrowheads="1"/>
          </p:cNvSpPr>
          <p:nvPr/>
        </p:nvSpPr>
        <p:spPr bwMode="auto">
          <a:xfrm>
            <a:off x="493713" y="4568825"/>
            <a:ext cx="3876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800">
                <a:latin typeface="Times"/>
              </a:rPr>
              <a:t>I-</a:t>
            </a:r>
            <a:r>
              <a:rPr lang="de-DE" sz="1800"/>
              <a:t>chain: 26.2 MeV, 2 % neutrio loss</a:t>
            </a:r>
          </a:p>
        </p:txBody>
      </p:sp>
      <p:sp>
        <p:nvSpPr>
          <p:cNvPr id="25608" name="Textfeld 20"/>
          <p:cNvSpPr txBox="1">
            <a:spLocks noChangeArrowheads="1"/>
          </p:cNvSpPr>
          <p:nvPr/>
        </p:nvSpPr>
        <p:spPr bwMode="auto">
          <a:xfrm>
            <a:off x="473075" y="1223963"/>
            <a:ext cx="2225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aseline="30000"/>
              <a:t>1</a:t>
            </a:r>
            <a:r>
              <a:rPr lang="de-DE"/>
              <a:t>H conversion to </a:t>
            </a:r>
            <a:r>
              <a:rPr lang="de-DE" baseline="30000"/>
              <a:t>4</a:t>
            </a:r>
            <a:r>
              <a:rPr lang="de-DE"/>
              <a:t>He</a:t>
            </a:r>
            <a:endParaRPr lang="de-DE" sz="2000"/>
          </a:p>
        </p:txBody>
      </p:sp>
      <p:sp>
        <p:nvSpPr>
          <p:cNvPr id="25609" name="Textfeld 22"/>
          <p:cNvSpPr txBox="1">
            <a:spLocks noChangeArrowheads="1"/>
          </p:cNvSpPr>
          <p:nvPr/>
        </p:nvSpPr>
        <p:spPr bwMode="auto">
          <a:xfrm>
            <a:off x="473075" y="3151188"/>
            <a:ext cx="2944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Dominates when M ≤ 1.2·M</a:t>
            </a:r>
            <a:r>
              <a:rPr lang="en-US" baseline="-25000"/>
              <a:t>☉</a:t>
            </a:r>
            <a:endParaRPr lang="de-DE" baseline="-25000"/>
          </a:p>
        </p:txBody>
      </p:sp>
      <p:sp>
        <p:nvSpPr>
          <p:cNvPr id="25610" name="Textfeld 23"/>
          <p:cNvSpPr txBox="1">
            <a:spLocks noChangeArrowheads="1"/>
          </p:cNvSpPr>
          <p:nvPr/>
        </p:nvSpPr>
        <p:spPr bwMode="auto">
          <a:xfrm>
            <a:off x="523875" y="3633788"/>
            <a:ext cx="26130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Other process: CNO cycle</a:t>
            </a:r>
          </a:p>
        </p:txBody>
      </p:sp>
      <p:sp>
        <p:nvSpPr>
          <p:cNvPr id="25611" name="Textfeld 25"/>
          <p:cNvSpPr txBox="1">
            <a:spLocks noChangeArrowheads="1"/>
          </p:cNvSpPr>
          <p:nvPr/>
        </p:nvSpPr>
        <p:spPr bwMode="auto">
          <a:xfrm>
            <a:off x="473075" y="1704975"/>
            <a:ext cx="11477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Requires </a:t>
            </a:r>
            <a:endParaRPr lang="de-DE" baseline="-25000"/>
          </a:p>
        </p:txBody>
      </p:sp>
      <p:sp>
        <p:nvSpPr>
          <p:cNvPr id="25612" name="Textfeld 5"/>
          <p:cNvSpPr txBox="1">
            <a:spLocks noChangeArrowheads="1"/>
          </p:cNvSpPr>
          <p:nvPr/>
        </p:nvSpPr>
        <p:spPr bwMode="auto">
          <a:xfrm>
            <a:off x="817563" y="2187575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​M &gt; 0.08·M</a:t>
            </a:r>
            <a:r>
              <a:rPr lang="en-US" baseline="-25000"/>
              <a:t>☉</a:t>
            </a:r>
            <a:r>
              <a:rPr lang="de-DE"/>
              <a:t> </a:t>
            </a:r>
          </a:p>
        </p:txBody>
      </p:sp>
      <p:sp>
        <p:nvSpPr>
          <p:cNvPr id="25613" name="Textfeld 26"/>
          <p:cNvSpPr txBox="1">
            <a:spLocks noChangeArrowheads="1"/>
          </p:cNvSpPr>
          <p:nvPr/>
        </p:nvSpPr>
        <p:spPr bwMode="auto">
          <a:xfrm>
            <a:off x="817563" y="2668588"/>
            <a:ext cx="1600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ρ &gt; 10 g/cm</a:t>
            </a:r>
            <a:r>
              <a:rPr lang="de-DE" baseline="30000"/>
              <a:t>3</a:t>
            </a:r>
            <a:endParaRPr lang="de-DE"/>
          </a:p>
        </p:txBody>
      </p:sp>
      <p:sp>
        <p:nvSpPr>
          <p:cNvPr id="25614" name="Textfeld 15"/>
          <p:cNvSpPr txBox="1">
            <a:spLocks noChangeArrowheads="1"/>
          </p:cNvSpPr>
          <p:nvPr/>
        </p:nvSpPr>
        <p:spPr bwMode="auto">
          <a:xfrm>
            <a:off x="493713" y="5691188"/>
            <a:ext cx="3876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800">
                <a:latin typeface="Times"/>
              </a:rPr>
              <a:t>II </a:t>
            </a:r>
            <a:r>
              <a:rPr lang="de-DE" sz="1800"/>
              <a:t>chain: 25.6 MeV, 4 % neutrio loss</a:t>
            </a:r>
          </a:p>
        </p:txBody>
      </p:sp>
      <p:sp>
        <p:nvSpPr>
          <p:cNvPr id="25615" name="Textfeld 17"/>
          <p:cNvSpPr txBox="1">
            <a:spLocks noChangeArrowheads="1"/>
          </p:cNvSpPr>
          <p:nvPr/>
        </p:nvSpPr>
        <p:spPr bwMode="auto">
          <a:xfrm>
            <a:off x="493713" y="6084888"/>
            <a:ext cx="4213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800">
                <a:latin typeface="Times"/>
              </a:rPr>
              <a:t>III </a:t>
            </a:r>
            <a:r>
              <a:rPr lang="de-DE" sz="1800"/>
              <a:t>chain: 19.1 MeV, 29 % neutrio loss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9A68C9-6588-487E-A2AA-B43C732CD8B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 Burning</a:t>
            </a:r>
            <a:endParaRPr lang="de-DE" smtClean="0"/>
          </a:p>
        </p:txBody>
      </p:sp>
      <p:pic>
        <p:nvPicPr>
          <p:cNvPr id="27651" name="Grafik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754188"/>
            <a:ext cx="347027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feld 5"/>
          <p:cNvSpPr txBox="1">
            <a:spLocks noChangeArrowheads="1"/>
          </p:cNvSpPr>
          <p:nvPr/>
        </p:nvSpPr>
        <p:spPr bwMode="auto">
          <a:xfrm>
            <a:off x="122238" y="684213"/>
            <a:ext cx="274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Triple-alpha process</a:t>
            </a:r>
            <a:endParaRPr lang="en-US" sz="2000" b="1"/>
          </a:p>
        </p:txBody>
      </p:sp>
      <p:sp>
        <p:nvSpPr>
          <p:cNvPr id="8" name="Textfeld 7"/>
          <p:cNvSpPr txBox="1"/>
          <p:nvPr/>
        </p:nvSpPr>
        <p:spPr>
          <a:xfrm>
            <a:off x="457462" y="1224342"/>
            <a:ext cx="28538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aseline="30000">
                <a:latin typeface="Arial"/>
                <a:cs typeface="Arial"/>
              </a:rPr>
              <a:t>3</a:t>
            </a:r>
            <a:r>
              <a:rPr lang="de-DE">
                <a:latin typeface="Arial"/>
                <a:cs typeface="Arial"/>
              </a:rPr>
              <a:t>He </a:t>
            </a:r>
            <a:r>
              <a:rPr lang="de-DE" err="1">
                <a:latin typeface="Arial"/>
                <a:cs typeface="Arial"/>
              </a:rPr>
              <a:t>conversion</a:t>
            </a:r>
            <a:r>
              <a:rPr lang="de-DE">
                <a:latin typeface="Arial"/>
                <a:cs typeface="Arial"/>
              </a:rPr>
              <a:t> </a:t>
            </a:r>
            <a:r>
              <a:rPr lang="de-DE" err="1">
                <a:latin typeface="Arial"/>
                <a:cs typeface="Arial"/>
              </a:rPr>
              <a:t>to</a:t>
            </a:r>
            <a:r>
              <a:rPr lang="de-DE">
                <a:latin typeface="Arial"/>
                <a:cs typeface="Arial"/>
              </a:rPr>
              <a:t> </a:t>
            </a:r>
            <a:r>
              <a:rPr lang="de-DE" baseline="30000">
                <a:highlight>
                  <a:srgbClr val="FFFF00"/>
                </a:highlight>
                <a:latin typeface="Arial"/>
                <a:cs typeface="Arial"/>
              </a:rPr>
              <a:t>12</a:t>
            </a:r>
            <a:r>
              <a:rPr lang="de-DE" baseline="30000">
                <a:latin typeface="Arial"/>
                <a:cs typeface="Arial"/>
              </a:rPr>
              <a:t>C</a:t>
            </a:r>
          </a:p>
        </p:txBody>
      </p:sp>
      <p:sp>
        <p:nvSpPr>
          <p:cNvPr id="27654" name="Textfeld 13"/>
          <p:cNvSpPr txBox="1">
            <a:spLocks noChangeArrowheads="1"/>
          </p:cNvSpPr>
          <p:nvPr/>
        </p:nvSpPr>
        <p:spPr bwMode="auto">
          <a:xfrm>
            <a:off x="457200" y="1593850"/>
            <a:ext cx="11493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Requires </a:t>
            </a:r>
            <a:endParaRPr lang="de-DE" baseline="-25000"/>
          </a:p>
        </p:txBody>
      </p:sp>
      <p:sp>
        <p:nvSpPr>
          <p:cNvPr id="27655" name="Textfeld 17"/>
          <p:cNvSpPr txBox="1">
            <a:spLocks noChangeArrowheads="1"/>
          </p:cNvSpPr>
          <p:nvPr/>
        </p:nvSpPr>
        <p:spPr bwMode="auto">
          <a:xfrm>
            <a:off x="830263" y="1958975"/>
            <a:ext cx="26050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T &gt; 10</a:t>
            </a:r>
            <a:r>
              <a:rPr lang="de-DE" baseline="30000"/>
              <a:t>8</a:t>
            </a:r>
            <a:r>
              <a:rPr lang="de-DE"/>
              <a:t> K, M &gt; 0.08 </a:t>
            </a:r>
            <a:r>
              <a:rPr lang="en-US"/>
              <a:t>M</a:t>
            </a:r>
            <a:r>
              <a:rPr lang="en-US" baseline="-25000"/>
              <a:t>☉</a:t>
            </a:r>
          </a:p>
        </p:txBody>
      </p:sp>
      <p:pic>
        <p:nvPicPr>
          <p:cNvPr id="27656" name="Grafik 2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8763" y="827088"/>
            <a:ext cx="34163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Grafik 6" descr="Ein Bild, das rot enthält.&#10;&#10;Beschreibung automatisch generiert.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29213" y="3970338"/>
            <a:ext cx="40147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Textfeld 14"/>
          <p:cNvSpPr txBox="1">
            <a:spLocks noChangeArrowheads="1"/>
          </p:cNvSpPr>
          <p:nvPr/>
        </p:nvSpPr>
        <p:spPr bwMode="auto">
          <a:xfrm>
            <a:off x="830263" y="3052763"/>
            <a:ext cx="2438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→ Later stages of stars</a:t>
            </a:r>
          </a:p>
        </p:txBody>
      </p:sp>
      <p:sp>
        <p:nvSpPr>
          <p:cNvPr id="27659" name="Textfeld 16"/>
          <p:cNvSpPr txBox="1">
            <a:spLocks noChangeArrowheads="1"/>
          </p:cNvSpPr>
          <p:nvPr/>
        </p:nvSpPr>
        <p:spPr bwMode="auto">
          <a:xfrm>
            <a:off x="830263" y="2324100"/>
            <a:ext cx="1885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aseline="30000"/>
              <a:t>4</a:t>
            </a:r>
            <a:r>
              <a:rPr lang="de-DE"/>
              <a:t>He stripped of e</a:t>
            </a:r>
            <a:r>
              <a:rPr lang="de-DE" baseline="30000"/>
              <a:t>-</a:t>
            </a:r>
          </a:p>
        </p:txBody>
      </p:sp>
      <p:sp>
        <p:nvSpPr>
          <p:cNvPr id="27660" name="Textfeld 18"/>
          <p:cNvSpPr txBox="1">
            <a:spLocks noChangeArrowheads="1"/>
          </p:cNvSpPr>
          <p:nvPr/>
        </p:nvSpPr>
        <p:spPr bwMode="auto">
          <a:xfrm>
            <a:off x="830263" y="2687638"/>
            <a:ext cx="30654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Enough </a:t>
            </a:r>
            <a:r>
              <a:rPr lang="de-DE" baseline="30000"/>
              <a:t>4</a:t>
            </a:r>
            <a:r>
              <a:rPr lang="de-DE"/>
              <a:t>He from p-p / HCNO</a:t>
            </a:r>
            <a:endParaRPr lang="de-DE" sz="2000"/>
          </a:p>
        </p:txBody>
      </p:sp>
      <p:pic>
        <p:nvPicPr>
          <p:cNvPr id="27661" name="Grafik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7338" y="1219200"/>
            <a:ext cx="32861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2" name="Textfeld 21"/>
          <p:cNvSpPr txBox="1">
            <a:spLocks noChangeArrowheads="1"/>
          </p:cNvSpPr>
          <p:nvPr/>
        </p:nvSpPr>
        <p:spPr bwMode="auto">
          <a:xfrm>
            <a:off x="457200" y="3495675"/>
            <a:ext cx="3849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aseline="30000"/>
              <a:t>8</a:t>
            </a:r>
            <a:r>
              <a:rPr lang="de-DE"/>
              <a:t>Be short decay time 2.6·10</a:t>
            </a:r>
            <a:r>
              <a:rPr lang="de-DE" baseline="30000"/>
              <a:t>−16</a:t>
            </a:r>
            <a:r>
              <a:rPr lang="de-DE"/>
              <a:t> s</a:t>
            </a:r>
            <a:endParaRPr lang="de-DE" sz="2000"/>
          </a:p>
        </p:txBody>
      </p:sp>
      <p:sp>
        <p:nvSpPr>
          <p:cNvPr id="27663" name="Textfeld 24"/>
          <p:cNvSpPr txBox="1">
            <a:spLocks noChangeArrowheads="1"/>
          </p:cNvSpPr>
          <p:nvPr/>
        </p:nvSpPr>
        <p:spPr bwMode="auto">
          <a:xfrm>
            <a:off x="830263" y="3860800"/>
            <a:ext cx="38496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→ Only </a:t>
            </a:r>
            <a:r>
              <a:rPr lang="de-DE" baseline="30000"/>
              <a:t>12</a:t>
            </a:r>
            <a:r>
              <a:rPr lang="de-DE"/>
              <a:t>C when 3α hit simultaneously</a:t>
            </a:r>
          </a:p>
        </p:txBody>
      </p:sp>
      <p:sp>
        <p:nvSpPr>
          <p:cNvPr id="27664" name="Textfeld 19"/>
          <p:cNvSpPr txBox="1">
            <a:spLocks noChangeArrowheads="1"/>
          </p:cNvSpPr>
          <p:nvPr/>
        </p:nvSpPr>
        <p:spPr bwMode="auto">
          <a:xfrm>
            <a:off x="457200" y="4305300"/>
            <a:ext cx="3849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aseline="30000"/>
              <a:t>8</a:t>
            </a:r>
            <a:r>
              <a:rPr lang="de-DE"/>
              <a:t>Be Barrier → no </a:t>
            </a:r>
            <a:r>
              <a:rPr lang="de-DE" baseline="30000"/>
              <a:t>12</a:t>
            </a:r>
            <a:r>
              <a:rPr lang="de-DE"/>
              <a:t>C so far</a:t>
            </a:r>
          </a:p>
        </p:txBody>
      </p:sp>
      <p:sp>
        <p:nvSpPr>
          <p:cNvPr id="27665" name="Textfeld 22"/>
          <p:cNvSpPr txBox="1">
            <a:spLocks noChangeArrowheads="1"/>
          </p:cNvSpPr>
          <p:nvPr/>
        </p:nvSpPr>
        <p:spPr bwMode="auto">
          <a:xfrm>
            <a:off x="830263" y="4670425"/>
            <a:ext cx="4024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→ Fred Hoyle predicted </a:t>
            </a:r>
            <a:r>
              <a:rPr lang="de-DE" baseline="30000"/>
              <a:t>12</a:t>
            </a:r>
            <a:r>
              <a:rPr lang="de-DE"/>
              <a:t>C* (1953)</a:t>
            </a:r>
            <a:endParaRPr lang="de-DE" sz="2000"/>
          </a:p>
        </p:txBody>
      </p:sp>
      <p:sp>
        <p:nvSpPr>
          <p:cNvPr id="27666" name="Textfeld 25"/>
          <p:cNvSpPr txBox="1">
            <a:spLocks noChangeArrowheads="1"/>
          </p:cNvSpPr>
          <p:nvPr/>
        </p:nvSpPr>
        <p:spPr bwMode="auto">
          <a:xfrm>
            <a:off x="830263" y="5399088"/>
            <a:ext cx="4024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Decays to </a:t>
            </a:r>
            <a:r>
              <a:rPr lang="de-DE" baseline="30000"/>
              <a:t>12</a:t>
            </a:r>
            <a:r>
              <a:rPr lang="de-DE"/>
              <a:t>C with 0.41% proabability</a:t>
            </a:r>
            <a:endParaRPr lang="de-DE" sz="2000"/>
          </a:p>
        </p:txBody>
      </p:sp>
      <p:sp>
        <p:nvSpPr>
          <p:cNvPr id="27667" name="Textfeld 22"/>
          <p:cNvSpPr txBox="1">
            <a:spLocks noChangeArrowheads="1"/>
          </p:cNvSpPr>
          <p:nvPr/>
        </p:nvSpPr>
        <p:spPr bwMode="auto">
          <a:xfrm>
            <a:off x="830263" y="5033963"/>
            <a:ext cx="4024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excited, resonant, spinless state </a:t>
            </a:r>
          </a:p>
        </p:txBody>
      </p:sp>
      <p:sp>
        <p:nvSpPr>
          <p:cNvPr id="27668" name="Textfeld 25"/>
          <p:cNvSpPr txBox="1">
            <a:spLocks noChangeArrowheads="1"/>
          </p:cNvSpPr>
          <p:nvPr/>
        </p:nvSpPr>
        <p:spPr bwMode="auto">
          <a:xfrm>
            <a:off x="830263" y="5821363"/>
            <a:ext cx="39989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Bottleneck for all heavier elements</a:t>
            </a:r>
            <a:endParaRPr lang="de-DE"/>
          </a:p>
        </p:txBody>
      </p:sp>
      <p:sp>
        <p:nvSpPr>
          <p:cNvPr id="27669" name="Text Box 22"/>
          <p:cNvSpPr txBox="1">
            <a:spLocks noChangeArrowheads="1"/>
          </p:cNvSpPr>
          <p:nvPr/>
        </p:nvSpPr>
        <p:spPr bwMode="auto">
          <a:xfrm>
            <a:off x="8585200" y="3683000"/>
            <a:ext cx="354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[6]</a:t>
            </a:r>
          </a:p>
        </p:txBody>
      </p:sp>
      <p:sp>
        <p:nvSpPr>
          <p:cNvPr id="27670" name="Text Box 23"/>
          <p:cNvSpPr txBox="1">
            <a:spLocks noChangeArrowheads="1"/>
          </p:cNvSpPr>
          <p:nvPr/>
        </p:nvSpPr>
        <p:spPr bwMode="auto">
          <a:xfrm>
            <a:off x="8121650" y="6221413"/>
            <a:ext cx="354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[7]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B570D1-F0C1-41E0-B460-3F6834EB30C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lt"/>
                <a:cs typeface="+mj-lt"/>
              </a:rPr>
              <a:t>CNO cycle</a:t>
            </a:r>
            <a:endParaRPr lang="de-DE" dirty="0"/>
          </a:p>
        </p:txBody>
      </p:sp>
      <p:pic>
        <p:nvPicPr>
          <p:cNvPr id="29699" name="Picture 2" descr="D:\Miskun\2019\Trips and Conferences\IONAS Seminar\Student seminar from Lizzy\Vortrag2\CN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0700"/>
            <a:ext cx="43561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4565650" y="3321050"/>
            <a:ext cx="3617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Dominant in M &gt; 1.3</a:t>
            </a:r>
            <a:r>
              <a:rPr lang="de-DE"/>
              <a:t> </a:t>
            </a:r>
            <a:r>
              <a:rPr lang="en-US"/>
              <a:t>M</a:t>
            </a:r>
            <a:r>
              <a:rPr lang="en-US" baseline="-25000"/>
              <a:t>☉</a:t>
            </a:r>
            <a:r>
              <a:rPr lang="en-US"/>
              <a:t>, T &gt; 17</a:t>
            </a:r>
            <a:r>
              <a:rPr lang="de-DE"/>
              <a:t>·10</a:t>
            </a:r>
            <a:r>
              <a:rPr lang="de-DE" baseline="30000"/>
              <a:t>6 </a:t>
            </a:r>
            <a:r>
              <a:rPr lang="de-DE"/>
              <a:t>K</a:t>
            </a:r>
            <a:endParaRPr lang="en-US"/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4565650" y="1127125"/>
            <a:ext cx="4103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Net-Result:</a:t>
            </a: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4565650" y="1944688"/>
            <a:ext cx="411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catalysts : </a:t>
            </a:r>
            <a:r>
              <a:rPr lang="en-US" baseline="30000"/>
              <a:t>13</a:t>
            </a:r>
            <a:r>
              <a:rPr lang="en-US"/>
              <a:t>N, </a:t>
            </a:r>
            <a:r>
              <a:rPr lang="en-US" baseline="30000"/>
              <a:t>14</a:t>
            </a:r>
            <a:r>
              <a:rPr lang="en-US"/>
              <a:t>N, </a:t>
            </a:r>
            <a:r>
              <a:rPr lang="en-US" baseline="30000"/>
              <a:t>15</a:t>
            </a:r>
            <a:r>
              <a:rPr lang="en-US"/>
              <a:t>N, </a:t>
            </a:r>
            <a:r>
              <a:rPr lang="en-US" baseline="30000"/>
              <a:t>12</a:t>
            </a:r>
            <a:r>
              <a:rPr lang="en-US"/>
              <a:t>C, </a:t>
            </a:r>
            <a:r>
              <a:rPr lang="en-US" baseline="30000"/>
              <a:t>13</a:t>
            </a:r>
            <a:r>
              <a:rPr lang="en-US"/>
              <a:t>C, </a:t>
            </a:r>
            <a:r>
              <a:rPr lang="en-US" baseline="30000"/>
              <a:t>15</a:t>
            </a:r>
            <a:r>
              <a:rPr lang="en-US"/>
              <a:t>O</a:t>
            </a:r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4565650" y="3776663"/>
            <a:ext cx="411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Starts at 15</a:t>
            </a:r>
            <a:r>
              <a:rPr lang="de-DE"/>
              <a:t>·10</a:t>
            </a:r>
            <a:r>
              <a:rPr lang="de-DE" baseline="30000"/>
              <a:t>6</a:t>
            </a:r>
            <a:r>
              <a:rPr lang="de-DE"/>
              <a:t>K</a:t>
            </a:r>
            <a:endParaRPr lang="en-US" baseline="30000"/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4565650" y="4233863"/>
            <a:ext cx="4111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Our sun: 15.7</a:t>
            </a:r>
            <a:r>
              <a:rPr lang="de-DE"/>
              <a:t>·10</a:t>
            </a:r>
            <a:r>
              <a:rPr lang="de-DE" baseline="30000"/>
              <a:t>6</a:t>
            </a:r>
            <a:r>
              <a:rPr lang="de-DE"/>
              <a:t> K </a:t>
            </a:r>
          </a:p>
          <a:p>
            <a:r>
              <a:rPr lang="de-DE"/>
              <a:t>  → 1.7% of He from CNO</a:t>
            </a:r>
            <a:endParaRPr lang="en-US" baseline="30000"/>
          </a:p>
        </p:txBody>
      </p:sp>
      <p:pic>
        <p:nvPicPr>
          <p:cNvPr id="29705" name="Picture 11" descr="%20MeV%7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25" y="1577975"/>
            <a:ext cx="42354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6" name="Text Box 12"/>
          <p:cNvSpPr txBox="1">
            <a:spLocks noChangeArrowheads="1"/>
          </p:cNvSpPr>
          <p:nvPr/>
        </p:nvSpPr>
        <p:spPr bwMode="auto">
          <a:xfrm>
            <a:off x="4565650" y="4935538"/>
            <a:ext cx="411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Experimentally detected via </a:t>
            </a:r>
            <a:r>
              <a:rPr lang="de-DE">
                <a:latin typeface="Symbol" pitchFamily="18" charset="2"/>
              </a:rPr>
              <a:t>n</a:t>
            </a:r>
            <a:r>
              <a:rPr lang="en-US"/>
              <a:t> in 2020*</a:t>
            </a:r>
          </a:p>
        </p:txBody>
      </p:sp>
      <p:sp>
        <p:nvSpPr>
          <p:cNvPr id="29707" name="Rectangle 13"/>
          <p:cNvSpPr>
            <a:spLocks noChangeArrowheads="1"/>
          </p:cNvSpPr>
          <p:nvPr/>
        </p:nvSpPr>
        <p:spPr bwMode="auto">
          <a:xfrm>
            <a:off x="0" y="6343650"/>
            <a:ext cx="2528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de-DE" sz="1200" i="1"/>
              <a:t>*Agostini, M.; Altenmüller, K.; et al.</a:t>
            </a:r>
            <a:endParaRPr lang="de-DE" sz="1200"/>
          </a:p>
        </p:txBody>
      </p:sp>
      <p:sp>
        <p:nvSpPr>
          <p:cNvPr id="29708" name="Text Box 14"/>
          <p:cNvSpPr txBox="1">
            <a:spLocks noChangeArrowheads="1"/>
          </p:cNvSpPr>
          <p:nvPr/>
        </p:nvSpPr>
        <p:spPr bwMode="auto">
          <a:xfrm>
            <a:off x="4565650" y="2397125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Equilibrium: </a:t>
            </a:r>
            <a:r>
              <a:rPr lang="en-US" baseline="30000"/>
              <a:t>12</a:t>
            </a:r>
            <a:r>
              <a:rPr lang="en-US"/>
              <a:t>C/</a:t>
            </a:r>
            <a:r>
              <a:rPr lang="en-US" baseline="30000"/>
              <a:t>13</a:t>
            </a:r>
            <a:r>
              <a:rPr lang="en-US"/>
              <a:t>C ~3.5, </a:t>
            </a:r>
            <a:r>
              <a:rPr lang="en-US" baseline="30000"/>
              <a:t>14</a:t>
            </a:r>
            <a:r>
              <a:rPr lang="en-US"/>
              <a:t>N most abundand</a:t>
            </a:r>
          </a:p>
        </p:txBody>
      </p:sp>
      <p:sp>
        <p:nvSpPr>
          <p:cNvPr id="29709" name="Text Box 16"/>
          <p:cNvSpPr txBox="1">
            <a:spLocks noChangeArrowheads="1"/>
          </p:cNvSpPr>
          <p:nvPr/>
        </p:nvSpPr>
        <p:spPr bwMode="auto">
          <a:xfrm>
            <a:off x="2555875" y="1470025"/>
            <a:ext cx="58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3231B2"/>
                </a:solidFill>
              </a:rPr>
              <a:t>10</a:t>
            </a:r>
            <a:r>
              <a:rPr lang="de-DE" baseline="30000">
                <a:solidFill>
                  <a:srgbClr val="3231B2"/>
                </a:solidFill>
              </a:rPr>
              <a:t>7</a:t>
            </a:r>
            <a:r>
              <a:rPr lang="de-DE">
                <a:solidFill>
                  <a:srgbClr val="3231B2"/>
                </a:solidFill>
              </a:rPr>
              <a:t>y</a:t>
            </a:r>
            <a:endParaRPr lang="en-US">
              <a:solidFill>
                <a:srgbClr val="3231B2"/>
              </a:solidFill>
            </a:endParaRPr>
          </a:p>
        </p:txBody>
      </p:sp>
      <p:sp>
        <p:nvSpPr>
          <p:cNvPr id="29710" name="Text Box 17"/>
          <p:cNvSpPr txBox="1">
            <a:spLocks noChangeArrowheads="1"/>
          </p:cNvSpPr>
          <p:nvPr/>
        </p:nvSpPr>
        <p:spPr bwMode="auto">
          <a:xfrm>
            <a:off x="2689225" y="2124075"/>
            <a:ext cx="67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3231B2"/>
                </a:solidFill>
              </a:rPr>
              <a:t>10</a:t>
            </a:r>
            <a:r>
              <a:rPr lang="de-DE" baseline="30000">
                <a:solidFill>
                  <a:srgbClr val="3231B2"/>
                </a:solidFill>
              </a:rPr>
              <a:t>-5 </a:t>
            </a:r>
            <a:r>
              <a:rPr lang="de-DE">
                <a:solidFill>
                  <a:srgbClr val="3231B2"/>
                </a:solidFill>
              </a:rPr>
              <a:t>y</a:t>
            </a:r>
            <a:endParaRPr lang="en-US">
              <a:solidFill>
                <a:srgbClr val="3231B2"/>
              </a:solidFill>
            </a:endParaRPr>
          </a:p>
        </p:txBody>
      </p:sp>
      <p:sp>
        <p:nvSpPr>
          <p:cNvPr id="29711" name="Text Box 18"/>
          <p:cNvSpPr txBox="1">
            <a:spLocks noChangeArrowheads="1"/>
          </p:cNvSpPr>
          <p:nvPr/>
        </p:nvSpPr>
        <p:spPr bwMode="auto">
          <a:xfrm>
            <a:off x="2441575" y="2765425"/>
            <a:ext cx="67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3231B2"/>
                </a:solidFill>
              </a:rPr>
              <a:t>10</a:t>
            </a:r>
            <a:r>
              <a:rPr lang="de-DE" baseline="30000">
                <a:solidFill>
                  <a:srgbClr val="3231B2"/>
                </a:solidFill>
              </a:rPr>
              <a:t>-6 </a:t>
            </a:r>
            <a:r>
              <a:rPr lang="de-DE">
                <a:solidFill>
                  <a:srgbClr val="3231B2"/>
                </a:solidFill>
              </a:rPr>
              <a:t>y</a:t>
            </a:r>
            <a:endParaRPr lang="en-US">
              <a:solidFill>
                <a:srgbClr val="3231B2"/>
              </a:solidFill>
            </a:endParaRPr>
          </a:p>
        </p:txBody>
      </p:sp>
      <p:sp>
        <p:nvSpPr>
          <p:cNvPr id="29712" name="Text Box 19"/>
          <p:cNvSpPr txBox="1">
            <a:spLocks noChangeArrowheads="1"/>
          </p:cNvSpPr>
          <p:nvPr/>
        </p:nvSpPr>
        <p:spPr bwMode="auto">
          <a:xfrm>
            <a:off x="1227138" y="2640013"/>
            <a:ext cx="627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3231B2"/>
                </a:solidFill>
              </a:rPr>
              <a:t>10</a:t>
            </a:r>
            <a:r>
              <a:rPr lang="de-DE" baseline="30000">
                <a:solidFill>
                  <a:srgbClr val="3231B2"/>
                </a:solidFill>
              </a:rPr>
              <a:t>8 </a:t>
            </a:r>
            <a:r>
              <a:rPr lang="de-DE">
                <a:solidFill>
                  <a:srgbClr val="3231B2"/>
                </a:solidFill>
              </a:rPr>
              <a:t>y</a:t>
            </a:r>
            <a:endParaRPr lang="en-US">
              <a:solidFill>
                <a:srgbClr val="3231B2"/>
              </a:solidFill>
            </a:endParaRPr>
          </a:p>
        </p:txBody>
      </p:sp>
      <p:sp>
        <p:nvSpPr>
          <p:cNvPr id="29713" name="Text Box 20"/>
          <p:cNvSpPr txBox="1">
            <a:spLocks noChangeArrowheads="1"/>
          </p:cNvSpPr>
          <p:nvPr/>
        </p:nvSpPr>
        <p:spPr bwMode="auto">
          <a:xfrm>
            <a:off x="1012825" y="2181225"/>
            <a:ext cx="67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3231B2"/>
                </a:solidFill>
              </a:rPr>
              <a:t>10</a:t>
            </a:r>
            <a:r>
              <a:rPr lang="de-DE" baseline="30000">
                <a:solidFill>
                  <a:srgbClr val="3231B2"/>
                </a:solidFill>
              </a:rPr>
              <a:t>-6 </a:t>
            </a:r>
            <a:r>
              <a:rPr lang="de-DE">
                <a:solidFill>
                  <a:srgbClr val="3231B2"/>
                </a:solidFill>
              </a:rPr>
              <a:t>y</a:t>
            </a:r>
            <a:endParaRPr lang="en-US">
              <a:solidFill>
                <a:srgbClr val="3231B2"/>
              </a:solidFill>
            </a:endParaRPr>
          </a:p>
        </p:txBody>
      </p:sp>
      <p:sp>
        <p:nvSpPr>
          <p:cNvPr id="29714" name="Text Box 21"/>
          <p:cNvSpPr txBox="1">
            <a:spLocks noChangeArrowheads="1"/>
          </p:cNvSpPr>
          <p:nvPr/>
        </p:nvSpPr>
        <p:spPr bwMode="auto">
          <a:xfrm>
            <a:off x="1285875" y="1495425"/>
            <a:ext cx="627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3231B2"/>
                </a:solidFill>
              </a:rPr>
              <a:t>10</a:t>
            </a:r>
            <a:r>
              <a:rPr lang="de-DE" baseline="30000">
                <a:solidFill>
                  <a:srgbClr val="3231B2"/>
                </a:solidFill>
              </a:rPr>
              <a:t>5 </a:t>
            </a:r>
            <a:r>
              <a:rPr lang="de-DE">
                <a:solidFill>
                  <a:srgbClr val="3231B2"/>
                </a:solidFill>
              </a:rPr>
              <a:t>y</a:t>
            </a:r>
            <a:endParaRPr lang="en-US">
              <a:solidFill>
                <a:srgbClr val="3231B2"/>
              </a:solidFill>
            </a:endParaRPr>
          </a:p>
        </p:txBody>
      </p:sp>
      <p:pic>
        <p:nvPicPr>
          <p:cNvPr id="29715" name="Picture 23" descr="PPvsCN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825" y="4930775"/>
            <a:ext cx="263525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3375025" y="4545013"/>
            <a:ext cx="354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[8]</a:t>
            </a: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3000375" y="6138863"/>
            <a:ext cx="354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[9]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5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17DAC99-AC67-4B2F-B7FC-6394497F0A7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Arial" charset="0"/>
              </a:rPr>
              <a:t>C, Ne, O, Si burning</a:t>
            </a:r>
            <a:endParaRPr lang="de-DE" smtClean="0">
              <a:cs typeface="Arial" charset="0"/>
            </a:endParaRPr>
          </a:p>
        </p:txBody>
      </p:sp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317500" y="739775"/>
            <a:ext cx="4387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After H fuel used up: Lower radiation pressure </a:t>
            </a:r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317500" y="1127125"/>
            <a:ext cx="3956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Hydrostatic equilibrium:</a:t>
            </a:r>
          </a:p>
          <a:p>
            <a:r>
              <a:rPr lang="en-US"/>
              <a:t>     Gas + radiation pressure vs gravitation</a:t>
            </a:r>
          </a:p>
        </p:txBody>
      </p:sp>
      <p:sp>
        <p:nvSpPr>
          <p:cNvPr id="30725" name="Text Box 9"/>
          <p:cNvSpPr txBox="1">
            <a:spLocks noChangeArrowheads="1"/>
          </p:cNvSpPr>
          <p:nvPr/>
        </p:nvSpPr>
        <p:spPr bwMode="auto">
          <a:xfrm>
            <a:off x="317500" y="1754188"/>
            <a:ext cx="3244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↓Volume ↑ Density  ↑Temperature</a:t>
            </a:r>
          </a:p>
        </p:txBody>
      </p:sp>
      <p:sp>
        <p:nvSpPr>
          <p:cNvPr id="30726" name="Text Box 10"/>
          <p:cNvSpPr txBox="1">
            <a:spLocks noChangeArrowheads="1"/>
          </p:cNvSpPr>
          <p:nvPr/>
        </p:nvSpPr>
        <p:spPr bwMode="auto">
          <a:xfrm>
            <a:off x="317500" y="2133600"/>
            <a:ext cx="2593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Shift to He-Burning and 3</a:t>
            </a:r>
            <a:r>
              <a:rPr lang="de-DE">
                <a:latin typeface="Symbol" pitchFamily="18" charset="2"/>
              </a:rPr>
              <a:t>a</a:t>
            </a:r>
            <a:endParaRPr lang="en-US">
              <a:latin typeface="Symbol" pitchFamily="18" charset="2"/>
            </a:endParaRPr>
          </a:p>
        </p:txBody>
      </p:sp>
      <p:sp>
        <p:nvSpPr>
          <p:cNvPr id="30727" name="Text Box 11"/>
          <p:cNvSpPr txBox="1">
            <a:spLocks noChangeArrowheads="1"/>
          </p:cNvSpPr>
          <p:nvPr/>
        </p:nvSpPr>
        <p:spPr bwMode="auto">
          <a:xfrm>
            <a:off x="317500" y="2511425"/>
            <a:ext cx="2147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Shell starts H Burning</a:t>
            </a:r>
            <a:endParaRPr lang="en-US">
              <a:latin typeface="Symbol" pitchFamily="18" charset="2"/>
            </a:endParaRPr>
          </a:p>
        </p:txBody>
      </p:sp>
      <p:graphicFrame>
        <p:nvGraphicFramePr>
          <p:cNvPr id="30774" name="Group 54"/>
          <p:cNvGraphicFramePr>
            <a:graphicFrameLocks noGrp="1"/>
          </p:cNvGraphicFramePr>
          <p:nvPr/>
        </p:nvGraphicFramePr>
        <p:xfrm>
          <a:off x="1866900" y="4330700"/>
          <a:ext cx="6956425" cy="2133600"/>
        </p:xfrm>
        <a:graphic>
          <a:graphicData uri="http://schemas.openxmlformats.org/drawingml/2006/table">
            <a:tbl>
              <a:tblPr/>
              <a:tblGrid>
                <a:gridCol w="873125">
                  <a:extLst>
                    <a:ext uri="{9D8B030D-6E8A-4147-A177-3AD203B41FA5}"/>
                  </a:extLst>
                </a:gridCol>
                <a:gridCol w="1384300">
                  <a:extLst>
                    <a:ext uri="{9D8B030D-6E8A-4147-A177-3AD203B41FA5}"/>
                  </a:extLst>
                </a:gridCol>
                <a:gridCol w="1498600">
                  <a:extLst>
                    <a:ext uri="{9D8B030D-6E8A-4147-A177-3AD203B41FA5}"/>
                  </a:extLst>
                </a:gridCol>
                <a:gridCol w="1638300">
                  <a:extLst>
                    <a:ext uri="{9D8B030D-6E8A-4147-A177-3AD203B41FA5}"/>
                  </a:extLst>
                </a:gridCol>
                <a:gridCol w="1562100">
                  <a:extLst>
                    <a:ext uri="{9D8B030D-6E8A-4147-A177-3AD203B41FA5}"/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Burning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 Mass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 Temp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Duration (15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Density (15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0.08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– 60·10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5.8 g/cm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0.25 – 0.5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– 2·10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1390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– 5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– 9 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2000 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2.8·10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– 15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 – 1.7 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 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– 11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 – 2.3 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 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8.8·10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– 11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☉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2.7 – 4.1 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 d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4.8·10</a:t>
                      </a:r>
                      <a:r>
                        <a:rPr kumimoji="0" lang="de-DE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30767" name="Grafik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4600" y="1176338"/>
            <a:ext cx="3800475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8" name="Text Box 374"/>
          <p:cNvSpPr txBox="1">
            <a:spLocks noChangeArrowheads="1"/>
          </p:cNvSpPr>
          <p:nvPr/>
        </p:nvSpPr>
        <p:spPr bwMode="auto">
          <a:xfrm>
            <a:off x="317500" y="2898775"/>
            <a:ext cx="331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M &gt; 4 M</a:t>
            </a:r>
            <a:r>
              <a:rPr lang="en-US" baseline="-25000"/>
              <a:t>☉ </a:t>
            </a:r>
            <a:r>
              <a:rPr lang="en-US"/>
              <a:t>→ Core starts C Burning</a:t>
            </a:r>
          </a:p>
        </p:txBody>
      </p:sp>
      <p:sp>
        <p:nvSpPr>
          <p:cNvPr id="30769" name="Text Box 376"/>
          <p:cNvSpPr txBox="1">
            <a:spLocks noChangeArrowheads="1"/>
          </p:cNvSpPr>
          <p:nvPr/>
        </p:nvSpPr>
        <p:spPr bwMode="auto">
          <a:xfrm>
            <a:off x="317500" y="3276600"/>
            <a:ext cx="3998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M &gt; 8 M</a:t>
            </a:r>
            <a:r>
              <a:rPr lang="en-US" baseline="-25000"/>
              <a:t>☉ </a:t>
            </a:r>
            <a:r>
              <a:rPr lang="en-US"/>
              <a:t>→ Core starts Ne, O, Si Burning</a:t>
            </a:r>
          </a:p>
        </p:txBody>
      </p:sp>
      <p:sp>
        <p:nvSpPr>
          <p:cNvPr id="30770" name="Text Box 377"/>
          <p:cNvSpPr txBox="1">
            <a:spLocks noChangeArrowheads="1"/>
          </p:cNvSpPr>
          <p:nvPr/>
        </p:nvSpPr>
        <p:spPr bwMode="auto">
          <a:xfrm>
            <a:off x="317500" y="3665538"/>
            <a:ext cx="3448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Shells form with separate processes</a:t>
            </a:r>
            <a:endParaRPr lang="en-US"/>
          </a:p>
        </p:txBody>
      </p:sp>
      <p:sp>
        <p:nvSpPr>
          <p:cNvPr id="30771" name="Text Box 20"/>
          <p:cNvSpPr txBox="1">
            <a:spLocks noChangeArrowheads="1"/>
          </p:cNvSpPr>
          <p:nvPr/>
        </p:nvSpPr>
        <p:spPr bwMode="auto">
          <a:xfrm>
            <a:off x="7904163" y="3363913"/>
            <a:ext cx="438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[11]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1844</Words>
  <Application>Microsoft Office PowerPoint</Application>
  <PresentationFormat>Bildschirmpräsentation (4:3)</PresentationFormat>
  <Paragraphs>470</Paragraphs>
  <Slides>34</Slides>
  <Notes>16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Entwurfsvorlage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44" baseType="lpstr">
      <vt:lpstr>Arial</vt:lpstr>
      <vt:lpstr>Arial,Sans-Serif</vt:lpstr>
      <vt:lpstr>Bookman Old Style</vt:lpstr>
      <vt:lpstr>Times</vt:lpstr>
      <vt:lpstr>Symbol</vt:lpstr>
      <vt:lpstr>Times New Roman</vt:lpstr>
      <vt:lpstr>Wingdings</vt:lpstr>
      <vt:lpstr>Default Design</vt:lpstr>
      <vt:lpstr>Default Design</vt:lpstr>
      <vt:lpstr>Diagramm</vt:lpstr>
      <vt:lpstr>Folie 1</vt:lpstr>
      <vt:lpstr>Primordial Nucleosynthesis</vt:lpstr>
      <vt:lpstr>Primordial Nucleosynthesis</vt:lpstr>
      <vt:lpstr>Primordial Nucleosynthesis</vt:lpstr>
      <vt:lpstr>Nuclear Fusion</vt:lpstr>
      <vt:lpstr>H Burning</vt:lpstr>
      <vt:lpstr>He Burning</vt:lpstr>
      <vt:lpstr>CNO cycle</vt:lpstr>
      <vt:lpstr>C, Ne, O, Si burning</vt:lpstr>
      <vt:lpstr>C, Ne, O, Si burning</vt:lpstr>
      <vt:lpstr>C, Ne, O, Si burning</vt:lpstr>
      <vt:lpstr>Fe Peak</vt:lpstr>
      <vt:lpstr>s-, r-, p-process</vt:lpstr>
      <vt:lpstr>s-process</vt:lpstr>
      <vt:lpstr>s-process</vt:lpstr>
      <vt:lpstr>s-process</vt:lpstr>
      <vt:lpstr>r-process</vt:lpstr>
      <vt:lpstr>r-process</vt:lpstr>
      <vt:lpstr>r-process: GW170817</vt:lpstr>
      <vt:lpstr>r-process: GW170817</vt:lpstr>
      <vt:lpstr>p-process</vt:lpstr>
      <vt:lpstr>p-process</vt:lpstr>
      <vt:lpstr>p-process</vt:lpstr>
      <vt:lpstr>p-process</vt:lpstr>
      <vt:lpstr>Literature</vt:lpstr>
      <vt:lpstr>Image Sources</vt:lpstr>
      <vt:lpstr>Image Sources</vt:lpstr>
      <vt:lpstr>Additional slides</vt:lpstr>
      <vt:lpstr>Stellar evolution</vt:lpstr>
      <vt:lpstr>Xe isotopes</vt:lpstr>
      <vt:lpstr>Dalitz Plot</vt:lpstr>
      <vt:lpstr>Fractional Energy Spectrum</vt:lpstr>
      <vt:lpstr>H-R Diagram</vt:lpstr>
      <vt:lpstr>r-process: dynamic calculations</vt:lpstr>
    </vt:vector>
  </TitlesOfParts>
  <Company>Justus-Liebig-Universität Giessen / GSI Darmstadt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CSC for Super-FRS</dc:title>
  <dc:creator>Ivan</dc:creator>
  <cp:lastModifiedBy>Julian</cp:lastModifiedBy>
  <cp:revision>200</cp:revision>
  <cp:lastPrinted>2014-01-28T11:51:56Z</cp:lastPrinted>
  <dcterms:created xsi:type="dcterms:W3CDTF">2015-07-14T19:11:41Z</dcterms:created>
  <dcterms:modified xsi:type="dcterms:W3CDTF">2022-01-28T11:43:10Z</dcterms:modified>
</cp:coreProperties>
</file>